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2" r:id="rId3"/>
    <p:sldId id="257" r:id="rId4"/>
    <p:sldId id="258" r:id="rId5"/>
    <p:sldId id="259" r:id="rId6"/>
    <p:sldId id="260" r:id="rId7"/>
    <p:sldId id="26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4"/>
    <p:restoredTop sz="74896" autoAdjust="0"/>
  </p:normalViewPr>
  <p:slideViewPr>
    <p:cSldViewPr snapToGrid="0" snapToObjects="1">
      <p:cViewPr varScale="1">
        <p:scale>
          <a:sx n="88" d="100"/>
          <a:sy n="88" d="100"/>
        </p:scale>
        <p:origin x="1038" y="65"/>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357E0-A758-6240-B117-D0CC58FE1C1C}" type="datetimeFigureOut">
              <a:rPr lang="fr-FR" smtClean="0"/>
              <a:t>03/10/2017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2C24C-A08B-0245-8865-1D26CDA3FCBC}" type="slidenum">
              <a:rPr lang="fr-FR" smtClean="0"/>
              <a:t>‹N°›</a:t>
            </a:fld>
            <a:endParaRPr lang="fr-FR"/>
          </a:p>
        </p:txBody>
      </p:sp>
    </p:spTree>
    <p:extLst>
      <p:ext uri="{BB962C8B-B14F-4D97-AF65-F5344CB8AC3E}">
        <p14:creationId xmlns:p14="http://schemas.microsoft.com/office/powerpoint/2010/main" val="150604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nece.org/oes/nutshell/ecemap.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un.org/ecosoc/" TargetMode="External"/><Relationship Id="rId4" Type="http://schemas.openxmlformats.org/officeDocument/2006/relationships/hyperlink" Target="http://www.unece.org/oes/nutshell/member_States_representative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 région de la CEE-ONU couvre plus de 47 millions de kilomètres carrés. Ses États membres incluent les pays d'Europe, mais aussi des pays d’Amérique du Nord (Canada et États-Unis), d'Asie centrale (Kazakhstan, Kirghizistan, Ouzbékistan, Tadjikistan et Turkménistan) et d'Asie occidentale (Israël) (</a:t>
            </a:r>
            <a:r>
              <a:rPr lang="fr-CH" dirty="0" smtClean="0">
                <a:hlinkClick r:id="rId3" tooltip="Opens external link in new window"/>
              </a:rPr>
              <a:t>voir carte</a:t>
            </a:r>
            <a:r>
              <a:rPr lang="fr-CH" dirty="0" smtClean="0"/>
              <a:t>). </a:t>
            </a:r>
          </a:p>
          <a:p>
            <a:r>
              <a:rPr lang="fr-CH" dirty="0" smtClean="0"/>
              <a:t>La CEE-ONU comptait 34 Etats membres en 1991. Moins de quatre ans plus tard, l'adhésion avait augmenté de façon significative à la suite de la désintégration du bloc soviétique (</a:t>
            </a:r>
            <a:r>
              <a:rPr lang="fr-CH" dirty="0" smtClean="0">
                <a:hlinkClick r:id="rId4" tooltip="Opens external link in new window"/>
              </a:rPr>
              <a:t>voir les dates d'adhésion</a:t>
            </a:r>
            <a:r>
              <a:rPr lang="fr-CH" dirty="0" smtClean="0"/>
              <a:t>). Aujourd'hui, la CEE-ONU compte 56 États membres. </a:t>
            </a:r>
          </a:p>
          <a:p>
            <a:r>
              <a:rPr lang="fr-CH" dirty="0" smtClean="0"/>
              <a:t>La grande diversité au sein des Etats membres prend sa source dans l’histoire contemporaine. La CEE-ONU inclut ainsi tous les participants à la reconstruction de l’Europe après la seconde guerre mondiale : tous les pays européens, de l'est et de l'ouest, et l'Amérique du Nord. Israël a été ajouté à la liste en 1991, suite à une décision du </a:t>
            </a:r>
            <a:r>
              <a:rPr lang="fr-CH" dirty="0" smtClean="0">
                <a:hlinkClick r:id="rId5" tooltip="Opens external link in new window"/>
              </a:rPr>
              <a:t>Conseil économique et social (ECOSOC)</a:t>
            </a:r>
            <a:r>
              <a:rPr lang="fr-CH" dirty="0" smtClean="0"/>
              <a:t>. </a:t>
            </a:r>
          </a:p>
          <a:p>
            <a:r>
              <a:rPr lang="fr-CH" dirty="0" smtClean="0"/>
              <a:t>La région de la CEE-ONU abrite 20% de la population mondiale. Elle comprend certains des pays les plus riches du monde, ainsi que des pays ayant un niveau de développement relativement faible. Cette diversité dans les niveaux de développement représente un défi pour la CEE-ONU, puisqu’elle doit répondre aux attentes de ses différents membres. Toutefois, c’est aussi un avantage, car elle encourage le partage d'expériences et de connaissances, et qu’elle garantit une aide financière et technique aux pays qui en ont besoin.</a:t>
            </a:r>
          </a:p>
          <a:p>
            <a:endParaRPr lang="fr-FR" dirty="0"/>
          </a:p>
        </p:txBody>
      </p:sp>
      <p:sp>
        <p:nvSpPr>
          <p:cNvPr id="4" name="Espace réservé du numéro de diapositive 3"/>
          <p:cNvSpPr>
            <a:spLocks noGrp="1"/>
          </p:cNvSpPr>
          <p:nvPr>
            <p:ph type="sldNum" sz="quarter" idx="10"/>
          </p:nvPr>
        </p:nvSpPr>
        <p:spPr/>
        <p:txBody>
          <a:bodyPr/>
          <a:lstStyle/>
          <a:p>
            <a:fld id="{5E62C24C-A08B-0245-8865-1D26CDA3FCBC}" type="slidenum">
              <a:rPr lang="fr-FR" smtClean="0"/>
              <a:t>2</a:t>
            </a:fld>
            <a:endParaRPr lang="fr-FR"/>
          </a:p>
        </p:txBody>
      </p:sp>
    </p:spTree>
    <p:extLst>
      <p:ext uri="{BB962C8B-B14F-4D97-AF65-F5344CB8AC3E}">
        <p14:creationId xmlns:p14="http://schemas.microsoft.com/office/powerpoint/2010/main" val="162055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62C24C-A08B-0245-8865-1D26CDA3FCBC}" type="slidenum">
              <a:rPr lang="fr-FR" smtClean="0"/>
              <a:t>3</a:t>
            </a:fld>
            <a:endParaRPr lang="fr-FR"/>
          </a:p>
        </p:txBody>
      </p:sp>
    </p:spTree>
    <p:extLst>
      <p:ext uri="{BB962C8B-B14F-4D97-AF65-F5344CB8AC3E}">
        <p14:creationId xmlns:p14="http://schemas.microsoft.com/office/powerpoint/2010/main" val="1285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200000"/>
              </a:lnSpc>
            </a:pPr>
            <a:r>
              <a:rPr lang="fr-FR" sz="1200" dirty="0" smtClean="0"/>
              <a:t>Le Comité des transports intérieurs est le comité sectoriel de la CEE-ONU en matière de coopération dans le domaine des transports intérieurs. Le transport est un domaine prioritaire pour tous les gouvernements de la CEE-ONU. L’importance stratégique de ce domaine de travail provient du fait que le développement et l’intégration économiques des pays de la CEE-ONU nécessitent le transport international, et par conséquent une coopération intergouvernementale. L’objectif principal de cette coopération est de faciliter et de développer le transport international tout en améliorant sa sécurité et sa performance environnementale. La poursuite de cet objectif est une tâche complexe, qui met en jeu un grand nombre de questions diverses, notamment des questions d’infrastructures, de moyens de transport et de procédures opérationnelles spécifiques à trois modes de transport différents, à savoir le transport routier, ferroviaire, et par voies de navigation intérieure, ainsi que le transport multimodal et combiné. Ces questions incluent aussi des questions spécifiques concernant le transport de passagers et de marchandises, le transport de cargaisons spéciales telles que les marchandises dangereuses ou les denrées périssables. Le transport des marchandises dangereuses nécessite des règlements de sécurité spécifiques et particulièrement stricts. Le transport de denrées périssables requiert des règlements spéciaux afin de préserver la qualité de ces produits, et par conséquent la santé des populations. </a:t>
            </a:r>
            <a:r>
              <a:rPr lang="fr-FR" sz="1200" baseline="0" dirty="0" smtClean="0"/>
              <a:t>Bien</a:t>
            </a:r>
            <a:r>
              <a:rPr lang="fr-FR" sz="1200" dirty="0" smtClean="0"/>
              <a:t> que le CTI n’accorde pas la même importance à chaque élément de son programme, à chaque mode de transport ou chaque type de cargaison, chaque domaine de travail comporte diverses questions spécifiques relevant de l’efficacité du transport, de la sécurité et de l’environnement. Enfin, une variété de procédures et de problèmes relatifs au passage des frontières doivent être abordés.</a:t>
            </a:r>
            <a:endParaRPr lang="fr-FR" sz="1200" dirty="0"/>
          </a:p>
        </p:txBody>
      </p:sp>
      <p:sp>
        <p:nvSpPr>
          <p:cNvPr id="4" name="Espace réservé du numéro de diapositive 3"/>
          <p:cNvSpPr>
            <a:spLocks noGrp="1"/>
          </p:cNvSpPr>
          <p:nvPr>
            <p:ph type="sldNum" sz="quarter" idx="10"/>
          </p:nvPr>
        </p:nvSpPr>
        <p:spPr/>
        <p:txBody>
          <a:bodyPr/>
          <a:lstStyle/>
          <a:p>
            <a:fld id="{5E62C24C-A08B-0245-8865-1D26CDA3FCBC}" type="slidenum">
              <a:rPr lang="fr-FR" smtClean="0"/>
              <a:t>4</a:t>
            </a:fld>
            <a:endParaRPr lang="fr-FR"/>
          </a:p>
        </p:txBody>
      </p:sp>
    </p:spTree>
    <p:extLst>
      <p:ext uri="{BB962C8B-B14F-4D97-AF65-F5344CB8AC3E}">
        <p14:creationId xmlns:p14="http://schemas.microsoft.com/office/powerpoint/2010/main" val="189608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olidFill>
                  <a:srgbClr val="FFFF00"/>
                </a:solidFill>
              </a:rPr>
              <a:t>Certains de ces organes sont « uniques » au niveau européen (ex. le WP.15) et même à l’échelle mondiale (ex. le WP.29). </a:t>
            </a:r>
            <a:r>
              <a:rPr lang="fr-FR" dirty="0" smtClean="0"/>
              <a:t>Le WP.29 est secondé dans son travail par six Groupes de travail spécialisés, couvrant des questions spécifiques de réglementation relatives aux véhicules. De plus, des réunions communes avec d’autres organisations intergouvernementales sont régulièrement tenues dans un certain nombre de domaines, comme la réunion commune RID/ADR/ADN. </a:t>
            </a:r>
          </a:p>
          <a:p>
            <a:r>
              <a:rPr lang="fr-FR" dirty="0" smtClean="0"/>
              <a:t>Les organes subsidiaires du CTI se réunissent régulièrement, la fréquence variant entre une et trois fois par an. Au total, la Division assure à peu près 200 jours de réunion par an. </a:t>
            </a:r>
          </a:p>
          <a:p>
            <a:r>
              <a:rPr lang="fr-FR" dirty="0" smtClean="0"/>
              <a:t>Le programme de travail du CTI, qui reflète aussi la grande variété des questions liées au transport traitées par le Comité, est régulièrement revu et mis à jour. Il a aussi été reformulé, afin de déterminer clairement les types d’activité à entreprendre, les sujets à aborder, les objectifs généraux de chaque élément du programme, et la durée sur laquelle ces activités doivent être entreprises. </a:t>
            </a:r>
          </a:p>
          <a:p>
            <a:endParaRPr lang="fr-FR" dirty="0"/>
          </a:p>
        </p:txBody>
      </p:sp>
      <p:sp>
        <p:nvSpPr>
          <p:cNvPr id="4" name="Espace réservé du numéro de diapositive 3"/>
          <p:cNvSpPr>
            <a:spLocks noGrp="1"/>
          </p:cNvSpPr>
          <p:nvPr>
            <p:ph type="sldNum" sz="quarter" idx="10"/>
          </p:nvPr>
        </p:nvSpPr>
        <p:spPr/>
        <p:txBody>
          <a:bodyPr/>
          <a:lstStyle/>
          <a:p>
            <a:fld id="{5E62C24C-A08B-0245-8865-1D26CDA3FCBC}" type="slidenum">
              <a:rPr lang="fr-FR" smtClean="0"/>
              <a:t>5</a:t>
            </a:fld>
            <a:endParaRPr lang="fr-FR"/>
          </a:p>
        </p:txBody>
      </p:sp>
    </p:spTree>
    <p:extLst>
      <p:ext uri="{BB962C8B-B14F-4D97-AF65-F5344CB8AC3E}">
        <p14:creationId xmlns:p14="http://schemas.microsoft.com/office/powerpoint/2010/main" val="86121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WP.29 est secondé dans son travail par six groupes de travail spécialisés, couvrant des questions spécifiques de réglementation relatives aux véhicules.</a:t>
            </a:r>
            <a:endParaRPr lang="fr-FR" dirty="0"/>
          </a:p>
        </p:txBody>
      </p:sp>
      <p:sp>
        <p:nvSpPr>
          <p:cNvPr id="4" name="Espace réservé du numéro de diapositive 3"/>
          <p:cNvSpPr>
            <a:spLocks noGrp="1"/>
          </p:cNvSpPr>
          <p:nvPr>
            <p:ph type="sldNum" sz="quarter" idx="10"/>
          </p:nvPr>
        </p:nvSpPr>
        <p:spPr/>
        <p:txBody>
          <a:bodyPr/>
          <a:lstStyle/>
          <a:p>
            <a:fld id="{5E62C24C-A08B-0245-8865-1D26CDA3FCBC}" type="slidenum">
              <a:rPr lang="fr-FR" smtClean="0"/>
              <a:t>6</a:t>
            </a:fld>
            <a:endParaRPr lang="fr-FR"/>
          </a:p>
        </p:txBody>
      </p:sp>
    </p:spTree>
    <p:extLst>
      <p:ext uri="{BB962C8B-B14F-4D97-AF65-F5344CB8AC3E}">
        <p14:creationId xmlns:p14="http://schemas.microsoft.com/office/powerpoint/2010/main" val="70101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instruments juridiques développés par le CTI constituent un cadre juridique et technique généralement accepté pour le développement du transport international par route, chemin de fer, voies de navigation intérieure, et celui du transport combiné dans la région de la CEE-ONU. Constamment mis à jour et le cas échéant, rendus conformes aux Directives pertinentes de l’Union européenne, ces instruments juridiques sont très largement reconnus comme étant particulièrement utiles pour l’intégration des pays d’Europe centrale, de l’Est et du Sud-Est, ainsi que du Caucase et de l’Asie centrale, dans l’économie européenne. Ils sont appliqués non seulement par les pays européens, mais aussi par beaucoup de pays à l’échelle mondiale. </a:t>
            </a:r>
            <a:endParaRPr lang="fr-FR" dirty="0"/>
          </a:p>
        </p:txBody>
      </p:sp>
      <p:sp>
        <p:nvSpPr>
          <p:cNvPr id="4" name="Espace réservé du numéro de diapositive 3"/>
          <p:cNvSpPr>
            <a:spLocks noGrp="1"/>
          </p:cNvSpPr>
          <p:nvPr>
            <p:ph type="sldNum" sz="quarter" idx="10"/>
          </p:nvPr>
        </p:nvSpPr>
        <p:spPr/>
        <p:txBody>
          <a:bodyPr/>
          <a:lstStyle/>
          <a:p>
            <a:fld id="{5E62C24C-A08B-0245-8865-1D26CDA3FCBC}" type="slidenum">
              <a:rPr lang="fr-FR" smtClean="0"/>
              <a:t>7</a:t>
            </a:fld>
            <a:endParaRPr lang="fr-FR"/>
          </a:p>
        </p:txBody>
      </p:sp>
    </p:spTree>
    <p:extLst>
      <p:ext uri="{BB962C8B-B14F-4D97-AF65-F5344CB8AC3E}">
        <p14:creationId xmlns:p14="http://schemas.microsoft.com/office/powerpoint/2010/main" val="99603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72C8214-72B8-6A44-8318-27AF412234E1}" type="datetimeFigureOut">
              <a:rPr lang="fr-FR" smtClean="0"/>
              <a:t>03/10/2017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204743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2C8214-72B8-6A44-8318-27AF412234E1}" type="datetimeFigureOut">
              <a:rPr lang="fr-FR" smtClean="0"/>
              <a:t>03/10/2017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77748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2C8214-72B8-6A44-8318-27AF412234E1}" type="datetimeFigureOut">
              <a:rPr lang="fr-FR" smtClean="0"/>
              <a:t>03/10/2017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191336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2C8214-72B8-6A44-8318-27AF412234E1}" type="datetimeFigureOut">
              <a:rPr lang="fr-FR" smtClean="0"/>
              <a:t>03/10/2017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81623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72C8214-72B8-6A44-8318-27AF412234E1}" type="datetimeFigureOut">
              <a:rPr lang="fr-FR" smtClean="0"/>
              <a:t>03/10/2017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56085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72C8214-72B8-6A44-8318-27AF412234E1}" type="datetimeFigureOut">
              <a:rPr lang="fr-FR" smtClean="0"/>
              <a:t>03/10/2017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101931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72C8214-72B8-6A44-8318-27AF412234E1}" type="datetimeFigureOut">
              <a:rPr lang="fr-FR" smtClean="0"/>
              <a:t>03/10/2017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119585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72C8214-72B8-6A44-8318-27AF412234E1}" type="datetimeFigureOut">
              <a:rPr lang="fr-FR" smtClean="0"/>
              <a:t>03/10/2017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37022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2C8214-72B8-6A44-8318-27AF412234E1}" type="datetimeFigureOut">
              <a:rPr lang="fr-FR" smtClean="0"/>
              <a:t>03/10/2017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103959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72C8214-72B8-6A44-8318-27AF412234E1}" type="datetimeFigureOut">
              <a:rPr lang="fr-FR" smtClean="0"/>
              <a:t>03/10/2017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62547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72C8214-72B8-6A44-8318-27AF412234E1}" type="datetimeFigureOut">
              <a:rPr lang="fr-FR" smtClean="0"/>
              <a:t>03/10/2017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13F453-F7C4-5C47-9081-D05EBF103C1B}" type="slidenum">
              <a:rPr lang="fr-FR" smtClean="0"/>
              <a:t>‹N°›</a:t>
            </a:fld>
            <a:endParaRPr lang="fr-FR"/>
          </a:p>
        </p:txBody>
      </p:sp>
    </p:spTree>
    <p:extLst>
      <p:ext uri="{BB962C8B-B14F-4D97-AF65-F5344CB8AC3E}">
        <p14:creationId xmlns:p14="http://schemas.microsoft.com/office/powerpoint/2010/main" val="42284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C8214-72B8-6A44-8318-27AF412234E1}" type="datetimeFigureOut">
              <a:rPr lang="fr-FR" smtClean="0"/>
              <a:t>03/10/2017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3F453-F7C4-5C47-9081-D05EBF103C1B}" type="slidenum">
              <a:rPr lang="fr-FR" smtClean="0"/>
              <a:t>‹N°›</a:t>
            </a:fld>
            <a:endParaRPr lang="fr-FR"/>
          </a:p>
        </p:txBody>
      </p:sp>
    </p:spTree>
    <p:extLst>
      <p:ext uri="{BB962C8B-B14F-4D97-AF65-F5344CB8AC3E}">
        <p14:creationId xmlns:p14="http://schemas.microsoft.com/office/powerpoint/2010/main" val="120617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69996" y="1345199"/>
            <a:ext cx="9144000" cy="2888703"/>
          </a:xfrm>
        </p:spPr>
        <p:txBody>
          <a:bodyPr>
            <a:normAutofit/>
          </a:bodyPr>
          <a:lstStyle/>
          <a:p>
            <a:r>
              <a:rPr lang="fr-FR" sz="8000" b="1" dirty="0" smtClean="0"/>
              <a:t>Comité des </a:t>
            </a:r>
            <a:br>
              <a:rPr lang="fr-FR" sz="8000" b="1" dirty="0" smtClean="0"/>
            </a:br>
            <a:r>
              <a:rPr lang="fr-FR" sz="8000" b="1" dirty="0" smtClean="0"/>
              <a:t>transports intérieurs</a:t>
            </a:r>
            <a:endParaRPr lang="fr-FR" sz="8000" b="1" dirty="0"/>
          </a:p>
        </p:txBody>
      </p:sp>
    </p:spTree>
    <p:extLst>
      <p:ext uri="{BB962C8B-B14F-4D97-AF65-F5344CB8AC3E}">
        <p14:creationId xmlns:p14="http://schemas.microsoft.com/office/powerpoint/2010/main" val="2080778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2266" y="365126"/>
            <a:ext cx="8881533" cy="837142"/>
          </a:xfrm>
        </p:spPr>
        <p:txBody>
          <a:bodyPr>
            <a:normAutofit/>
          </a:bodyPr>
          <a:lstStyle/>
          <a:p>
            <a:r>
              <a:rPr lang="fr-FR" sz="3200" b="1" dirty="0" smtClean="0"/>
              <a:t>Commission économique pour </a:t>
            </a:r>
            <a:r>
              <a:rPr lang="fr-FR" sz="3200" b="1" dirty="0" smtClean="0"/>
              <a:t>l’Europe (CEE)</a:t>
            </a:r>
            <a:endParaRPr lang="fr-FR" sz="3200" b="1" dirty="0"/>
          </a:p>
        </p:txBody>
      </p:sp>
      <p:pic>
        <p:nvPicPr>
          <p:cNvPr id="4" name="Espace réservé du contenu 3"/>
          <p:cNvPicPr>
            <a:picLocks noGrp="1" noChangeAspect="1"/>
          </p:cNvPicPr>
          <p:nvPr>
            <p:ph idx="1"/>
          </p:nvPr>
        </p:nvPicPr>
        <p:blipFill>
          <a:blip r:embed="rId3"/>
          <a:stretch>
            <a:fillRect/>
          </a:stretch>
        </p:blipFill>
        <p:spPr>
          <a:xfrm>
            <a:off x="2404533" y="1107963"/>
            <a:ext cx="6654799" cy="5642881"/>
          </a:xfrm>
          <a:prstGeom prst="rect">
            <a:avLst/>
          </a:prstGeom>
        </p:spPr>
      </p:pic>
    </p:spTree>
    <p:extLst>
      <p:ext uri="{BB962C8B-B14F-4D97-AF65-F5344CB8AC3E}">
        <p14:creationId xmlns:p14="http://schemas.microsoft.com/office/powerpoint/2010/main" val="65237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8206"/>
            <a:ext cx="10515600" cy="937452"/>
          </a:xfrm>
        </p:spPr>
        <p:txBody>
          <a:bodyPr/>
          <a:lstStyle/>
          <a:p>
            <a:pPr algn="ctr"/>
            <a:r>
              <a:rPr lang="fr-FR" b="1" dirty="0" smtClean="0"/>
              <a:t>Structure</a:t>
            </a:r>
            <a:endParaRPr lang="fr-FR" b="1" dirty="0"/>
          </a:p>
        </p:txBody>
      </p:sp>
      <p:pic>
        <p:nvPicPr>
          <p:cNvPr id="4" name="Espace réservé du contenu 3"/>
          <p:cNvPicPr>
            <a:picLocks noGrp="1" noChangeAspect="1"/>
          </p:cNvPicPr>
          <p:nvPr>
            <p:ph idx="1"/>
          </p:nvPr>
        </p:nvPicPr>
        <p:blipFill>
          <a:blip r:embed="rId3"/>
          <a:stretch>
            <a:fillRect/>
          </a:stretch>
        </p:blipFill>
        <p:spPr>
          <a:xfrm>
            <a:off x="2428156" y="998925"/>
            <a:ext cx="7122388" cy="5655448"/>
          </a:xfrm>
          <a:prstGeom prst="rect">
            <a:avLst/>
          </a:prstGeom>
        </p:spPr>
      </p:pic>
    </p:spTree>
    <p:extLst>
      <p:ext uri="{BB962C8B-B14F-4D97-AF65-F5344CB8AC3E}">
        <p14:creationId xmlns:p14="http://schemas.microsoft.com/office/powerpoint/2010/main" val="316107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2268" y="365126"/>
            <a:ext cx="9668932" cy="848952"/>
          </a:xfrm>
        </p:spPr>
        <p:txBody>
          <a:bodyPr>
            <a:normAutofit fontScale="90000"/>
          </a:bodyPr>
          <a:lstStyle/>
          <a:p>
            <a:r>
              <a:rPr lang="fr-FR" sz="4000" b="1" dirty="0" smtClean="0"/>
              <a:t>Qu’est-ce que le Comité des transports intérieurs ?</a:t>
            </a:r>
            <a:endParaRPr lang="fr-FR" sz="4000" b="1" dirty="0"/>
          </a:p>
        </p:txBody>
      </p:sp>
      <p:sp>
        <p:nvSpPr>
          <p:cNvPr id="3" name="Espace réservé du contenu 2"/>
          <p:cNvSpPr>
            <a:spLocks noGrp="1"/>
          </p:cNvSpPr>
          <p:nvPr>
            <p:ph idx="1"/>
          </p:nvPr>
        </p:nvSpPr>
        <p:spPr>
          <a:xfrm>
            <a:off x="1286933" y="1214078"/>
            <a:ext cx="10066868" cy="5550789"/>
          </a:xfrm>
        </p:spPr>
        <p:txBody>
          <a:bodyPr>
            <a:noAutofit/>
          </a:bodyPr>
          <a:lstStyle/>
          <a:p>
            <a:pPr marL="0" indent="0">
              <a:lnSpc>
                <a:spcPct val="100000"/>
              </a:lnSpc>
              <a:buNone/>
            </a:pPr>
            <a:r>
              <a:rPr lang="fr-FR" dirty="0" smtClean="0"/>
              <a:t>C’est le comité sectoriel de la </a:t>
            </a:r>
            <a:r>
              <a:rPr lang="fr-FR" dirty="0" smtClean="0"/>
              <a:t>CEE qui </a:t>
            </a:r>
            <a:r>
              <a:rPr lang="fr-FR" dirty="0" smtClean="0"/>
              <a:t>est chargé de la coopération dans le domaine des transports intérieurs.</a:t>
            </a:r>
          </a:p>
          <a:p>
            <a:pPr>
              <a:lnSpc>
                <a:spcPct val="100000"/>
              </a:lnSpc>
            </a:pPr>
            <a:r>
              <a:rPr lang="fr-FR" i="1" dirty="0" smtClean="0"/>
              <a:t>Objectif </a:t>
            </a:r>
            <a:r>
              <a:rPr lang="fr-FR" i="1" dirty="0" smtClean="0"/>
              <a:t>principal de cette coopération </a:t>
            </a:r>
            <a:r>
              <a:rPr lang="fr-FR" dirty="0" smtClean="0"/>
              <a:t>:</a:t>
            </a:r>
            <a:r>
              <a:rPr lang="fr-FR" dirty="0" smtClean="0"/>
              <a:t> </a:t>
            </a:r>
            <a:r>
              <a:rPr lang="fr-FR" dirty="0" smtClean="0"/>
              <a:t>faciliter et </a:t>
            </a:r>
            <a:r>
              <a:rPr lang="fr-FR" dirty="0" smtClean="0"/>
              <a:t>développer </a:t>
            </a:r>
            <a:r>
              <a:rPr lang="fr-FR" dirty="0" smtClean="0"/>
              <a:t>le transport </a:t>
            </a:r>
            <a:r>
              <a:rPr lang="fr-FR" dirty="0" smtClean="0"/>
              <a:t>international </a:t>
            </a:r>
            <a:r>
              <a:rPr lang="fr-FR" dirty="0" smtClean="0"/>
              <a:t>tout en améliorant sa sécurité et </a:t>
            </a:r>
            <a:r>
              <a:rPr lang="fr-FR" dirty="0" smtClean="0"/>
              <a:t>en préservant l’environnement.</a:t>
            </a:r>
            <a:endParaRPr lang="fr-FR" dirty="0" smtClean="0"/>
          </a:p>
          <a:p>
            <a:pPr>
              <a:lnSpc>
                <a:spcPct val="100000"/>
              </a:lnSpc>
            </a:pPr>
            <a:r>
              <a:rPr lang="fr-FR" i="1" dirty="0" smtClean="0"/>
              <a:t>Questions examinées</a:t>
            </a:r>
            <a:r>
              <a:rPr lang="fr-FR" dirty="0" smtClean="0"/>
              <a:t>: </a:t>
            </a:r>
          </a:p>
          <a:p>
            <a:pPr lvl="1">
              <a:lnSpc>
                <a:spcPct val="100000"/>
              </a:lnSpc>
              <a:buFont typeface="Wingdings" panose="05000000000000000000" pitchFamily="2" charset="2"/>
              <a:buChar char="Ø"/>
            </a:pPr>
            <a:r>
              <a:rPr lang="fr-FR" i="1" dirty="0"/>
              <a:t> </a:t>
            </a:r>
            <a:r>
              <a:rPr lang="fr-FR" i="1" dirty="0" smtClean="0"/>
              <a:t>Questions générales </a:t>
            </a:r>
            <a:r>
              <a:rPr lang="fr-FR" dirty="0" smtClean="0"/>
              <a:t>: infrastructures</a:t>
            </a:r>
            <a:r>
              <a:rPr lang="fr-FR" dirty="0" smtClean="0"/>
              <a:t>, </a:t>
            </a:r>
            <a:r>
              <a:rPr lang="fr-FR" dirty="0" smtClean="0"/>
              <a:t>moyens </a:t>
            </a:r>
            <a:r>
              <a:rPr lang="fr-FR" dirty="0" smtClean="0"/>
              <a:t>de transport et </a:t>
            </a:r>
            <a:r>
              <a:rPr lang="fr-FR" dirty="0" smtClean="0"/>
              <a:t>procédures propres à </a:t>
            </a:r>
            <a:r>
              <a:rPr lang="fr-FR" dirty="0" smtClean="0"/>
              <a:t>trois modes de transport différents, à savoir le transport routier, </a:t>
            </a:r>
            <a:r>
              <a:rPr lang="fr-FR" dirty="0" smtClean="0"/>
              <a:t>le transport ferroviaire et le transport par voies </a:t>
            </a:r>
            <a:r>
              <a:rPr lang="fr-FR" dirty="0" smtClean="0"/>
              <a:t>de navigation </a:t>
            </a:r>
            <a:r>
              <a:rPr lang="fr-FR" dirty="0" smtClean="0"/>
              <a:t>intérieure ;</a:t>
            </a:r>
          </a:p>
          <a:p>
            <a:pPr lvl="1">
              <a:lnSpc>
                <a:spcPct val="100000"/>
              </a:lnSpc>
              <a:buFont typeface="Wingdings" panose="05000000000000000000" pitchFamily="2" charset="2"/>
              <a:buChar char="Ø"/>
            </a:pPr>
            <a:r>
              <a:rPr lang="fr-FR" dirty="0" smtClean="0"/>
              <a:t> </a:t>
            </a:r>
            <a:r>
              <a:rPr lang="fr-FR" i="1" dirty="0" smtClean="0"/>
              <a:t>Questions particulières </a:t>
            </a:r>
            <a:r>
              <a:rPr lang="fr-FR" dirty="0" smtClean="0"/>
              <a:t>: transport des marchandises dangereuses et transport des denrées périssables; franchissement des frontières; transit (questions douanières).</a:t>
            </a:r>
            <a:endParaRPr lang="fr-FR" dirty="0"/>
          </a:p>
        </p:txBody>
      </p:sp>
    </p:spTree>
    <p:extLst>
      <p:ext uri="{BB962C8B-B14F-4D97-AF65-F5344CB8AC3E}">
        <p14:creationId xmlns:p14="http://schemas.microsoft.com/office/powerpoint/2010/main" val="174329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Les organes subsidiaires du Comité des transports intérieurs</a:t>
            </a:r>
            <a:endParaRPr lang="fr-FR" sz="3200" b="1" dirty="0"/>
          </a:p>
        </p:txBody>
      </p:sp>
      <p:sp>
        <p:nvSpPr>
          <p:cNvPr id="3" name="Espace réservé du contenu 2"/>
          <p:cNvSpPr>
            <a:spLocks noGrp="1"/>
          </p:cNvSpPr>
          <p:nvPr>
            <p:ph idx="1"/>
          </p:nvPr>
        </p:nvSpPr>
        <p:spPr>
          <a:xfrm>
            <a:off x="431801" y="1825625"/>
            <a:ext cx="11353800" cy="4351338"/>
          </a:xfrm>
        </p:spPr>
        <p:txBody>
          <a:bodyPr>
            <a:normAutofit fontScale="85000" lnSpcReduction="20000"/>
          </a:bodyPr>
          <a:lstStyle/>
          <a:p>
            <a:endParaRPr lang="fr-FR" dirty="0" smtClean="0"/>
          </a:p>
          <a:p>
            <a:pPr lvl="1">
              <a:lnSpc>
                <a:spcPct val="110000"/>
              </a:lnSpc>
            </a:pPr>
            <a:r>
              <a:rPr lang="fr-FR" b="1" dirty="0" smtClean="0"/>
              <a:t>Le Groupe de travail des transports routiers (SC.1) </a:t>
            </a:r>
            <a:endParaRPr lang="fr-FR" dirty="0" smtClean="0"/>
          </a:p>
          <a:p>
            <a:pPr lvl="1">
              <a:lnSpc>
                <a:spcPct val="110000"/>
              </a:lnSpc>
            </a:pPr>
            <a:r>
              <a:rPr lang="fr-FR" b="1" dirty="0" smtClean="0"/>
              <a:t>Le Forum de la sécurité routière (WP.1) </a:t>
            </a:r>
            <a:endParaRPr lang="fr-FR" dirty="0" smtClean="0"/>
          </a:p>
          <a:p>
            <a:pPr lvl="1">
              <a:lnSpc>
                <a:spcPct val="110000"/>
              </a:lnSpc>
            </a:pPr>
            <a:r>
              <a:rPr lang="fr-FR" b="1" dirty="0" smtClean="0"/>
              <a:t>Le Forum mondial de l’harmonisation des Règlements concernant les véhicules (WP.29) </a:t>
            </a:r>
            <a:endParaRPr lang="fr-FR" dirty="0" smtClean="0"/>
          </a:p>
          <a:p>
            <a:pPr lvl="1">
              <a:lnSpc>
                <a:spcPct val="110000"/>
              </a:lnSpc>
            </a:pPr>
            <a:r>
              <a:rPr lang="fr-FR" b="1" dirty="0" smtClean="0"/>
              <a:t>Le Groupe de travail des transports par chemin de fer (SC.2)</a:t>
            </a:r>
            <a:endParaRPr lang="fr-FR" dirty="0" smtClean="0"/>
          </a:p>
          <a:p>
            <a:pPr lvl="1">
              <a:lnSpc>
                <a:spcPct val="110000"/>
              </a:lnSpc>
            </a:pPr>
            <a:r>
              <a:rPr lang="fr-FR" b="1" dirty="0" smtClean="0"/>
              <a:t>Le Groupe de travail des transports par voie navigable (SC.3)</a:t>
            </a:r>
            <a:endParaRPr lang="fr-FR" dirty="0" smtClean="0"/>
          </a:p>
          <a:p>
            <a:pPr lvl="1">
              <a:lnSpc>
                <a:spcPct val="110000"/>
              </a:lnSpc>
            </a:pPr>
            <a:r>
              <a:rPr lang="fr-FR" b="1" dirty="0" smtClean="0"/>
              <a:t>Le Groupe de travail du transport combiné (WP.24)</a:t>
            </a:r>
            <a:endParaRPr lang="fr-FR" dirty="0" smtClean="0"/>
          </a:p>
          <a:p>
            <a:pPr lvl="1">
              <a:lnSpc>
                <a:spcPct val="110000"/>
              </a:lnSpc>
            </a:pPr>
            <a:r>
              <a:rPr lang="fr-FR" b="1" dirty="0" smtClean="0"/>
              <a:t>Le Groupe de travail des problèmes douaniers intéressant les transports (WP.30)</a:t>
            </a:r>
            <a:endParaRPr lang="fr-FR" dirty="0" smtClean="0"/>
          </a:p>
          <a:p>
            <a:pPr lvl="1">
              <a:lnSpc>
                <a:spcPct val="110000"/>
              </a:lnSpc>
            </a:pPr>
            <a:r>
              <a:rPr lang="fr-FR" b="1" dirty="0" smtClean="0"/>
              <a:t>Le Groupe de travail du transport des marchandises dangereuses (WP.15)</a:t>
            </a:r>
            <a:endParaRPr lang="fr-FR" dirty="0" smtClean="0"/>
          </a:p>
          <a:p>
            <a:pPr lvl="1">
              <a:lnSpc>
                <a:spcPct val="110000"/>
              </a:lnSpc>
            </a:pPr>
            <a:r>
              <a:rPr lang="fr-FR" b="1" dirty="0" smtClean="0"/>
              <a:t>Le Groupe de travail du transport des denrées périssables (WP.11)</a:t>
            </a:r>
            <a:endParaRPr lang="fr-FR" dirty="0" smtClean="0"/>
          </a:p>
          <a:p>
            <a:pPr lvl="1">
              <a:lnSpc>
                <a:spcPct val="110000"/>
              </a:lnSpc>
            </a:pPr>
            <a:r>
              <a:rPr lang="fr-FR" b="1" dirty="0" smtClean="0"/>
              <a:t>Le Groupe de travail chargé d’examiner les tendances et l’économie des transports (WP.5)</a:t>
            </a:r>
            <a:endParaRPr lang="fr-FR" dirty="0" smtClean="0"/>
          </a:p>
          <a:p>
            <a:pPr lvl="1">
              <a:lnSpc>
                <a:spcPct val="110000"/>
              </a:lnSpc>
            </a:pPr>
            <a:r>
              <a:rPr lang="fr-FR" b="1" dirty="0" smtClean="0"/>
              <a:t>Le Groupe de travail des statistiques de transport (WP.6)</a:t>
            </a:r>
            <a:endParaRPr lang="fr-FR" dirty="0" smtClean="0"/>
          </a:p>
          <a:p>
            <a:endParaRPr lang="fr-FR" dirty="0"/>
          </a:p>
        </p:txBody>
      </p:sp>
    </p:spTree>
    <p:extLst>
      <p:ext uri="{BB962C8B-B14F-4D97-AF65-F5344CB8AC3E}">
        <p14:creationId xmlns:p14="http://schemas.microsoft.com/office/powerpoint/2010/main" val="14057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Forum mondial de l’harmonisation des Règlements concernant les véhicules (WP.29)</a:t>
            </a:r>
            <a:endParaRPr lang="fr-FR" sz="3200" dirty="0"/>
          </a:p>
        </p:txBody>
      </p:sp>
      <p:pic>
        <p:nvPicPr>
          <p:cNvPr id="4" name="Espace réservé du contenu 3"/>
          <p:cNvPicPr>
            <a:picLocks noGrp="1" noChangeAspect="1"/>
          </p:cNvPicPr>
          <p:nvPr>
            <p:ph idx="1"/>
          </p:nvPr>
        </p:nvPicPr>
        <p:blipFill>
          <a:blip r:embed="rId3"/>
          <a:stretch>
            <a:fillRect/>
          </a:stretch>
        </p:blipFill>
        <p:spPr>
          <a:xfrm>
            <a:off x="3725334" y="1456267"/>
            <a:ext cx="3657600" cy="4800600"/>
          </a:xfrm>
          <a:prstGeom prst="rect">
            <a:avLst/>
          </a:prstGeom>
        </p:spPr>
      </p:pic>
    </p:spTree>
    <p:extLst>
      <p:ext uri="{BB962C8B-B14F-4D97-AF65-F5344CB8AC3E}">
        <p14:creationId xmlns:p14="http://schemas.microsoft.com/office/powerpoint/2010/main" val="36959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8491"/>
            <a:ext cx="10515600" cy="1238864"/>
          </a:xfrm>
        </p:spPr>
        <p:txBody>
          <a:bodyPr>
            <a:normAutofit/>
          </a:bodyPr>
          <a:lstStyle/>
          <a:p>
            <a:r>
              <a:rPr lang="fr-FR" sz="3200" b="1" dirty="0" smtClean="0"/>
              <a:t>Promotion et administration des instruments juridiques de la CEE sur le transport</a:t>
            </a:r>
            <a:endParaRPr lang="fr-FR" sz="3200" dirty="0"/>
          </a:p>
        </p:txBody>
      </p:sp>
      <p:sp>
        <p:nvSpPr>
          <p:cNvPr id="3" name="Espace réservé du contenu 2"/>
          <p:cNvSpPr>
            <a:spLocks noGrp="1"/>
          </p:cNvSpPr>
          <p:nvPr>
            <p:ph idx="1"/>
          </p:nvPr>
        </p:nvSpPr>
        <p:spPr>
          <a:xfrm>
            <a:off x="1219200" y="1189704"/>
            <a:ext cx="10134600" cy="5584722"/>
          </a:xfrm>
        </p:spPr>
        <p:txBody>
          <a:bodyPr>
            <a:normAutofit lnSpcReduction="10000"/>
          </a:bodyPr>
          <a:lstStyle/>
          <a:p>
            <a:r>
              <a:rPr lang="fr-FR" dirty="0" smtClean="0"/>
              <a:t>57 instruments juridiques sur le transport à ce jour.</a:t>
            </a:r>
          </a:p>
          <a:p>
            <a:r>
              <a:rPr lang="fr-FR" dirty="0" smtClean="0"/>
              <a:t>L’un d’eux, l’Accord de 1958, comprend plus de 140 règlements annexés, en vigueur.</a:t>
            </a:r>
          </a:p>
          <a:p>
            <a:r>
              <a:rPr lang="fr-FR" dirty="0" smtClean="0"/>
              <a:t>3 volets </a:t>
            </a:r>
            <a:r>
              <a:rPr lang="fr-FR" dirty="0" smtClean="0"/>
              <a:t>essentiels:</a:t>
            </a:r>
          </a:p>
          <a:p>
            <a:pPr marL="540000" lvl="1" indent="0">
              <a:buFont typeface="Wingdings" panose="05000000000000000000" pitchFamily="2" charset="2"/>
              <a:buChar char="Ø"/>
            </a:pPr>
            <a:r>
              <a:rPr lang="fr-FR" dirty="0" smtClean="0"/>
              <a:t>  L</a:t>
            </a:r>
            <a:r>
              <a:rPr lang="fr-FR" dirty="0" smtClean="0"/>
              <a:t>a </a:t>
            </a:r>
            <a:r>
              <a:rPr lang="fr-FR" dirty="0" smtClean="0"/>
              <a:t>mise à jour des instruments et règlements juridiques </a:t>
            </a:r>
            <a:r>
              <a:rPr lang="fr-FR" dirty="0" smtClean="0"/>
              <a:t>existants ;</a:t>
            </a:r>
          </a:p>
          <a:p>
            <a:pPr marL="540000" lvl="1" indent="0">
              <a:buFont typeface="Wingdings" panose="05000000000000000000" pitchFamily="2" charset="2"/>
              <a:buChar char="Ø"/>
            </a:pPr>
            <a:r>
              <a:rPr lang="fr-FR" dirty="0" smtClean="0"/>
              <a:t>  L’élaboration </a:t>
            </a:r>
            <a:r>
              <a:rPr lang="fr-FR" dirty="0" smtClean="0"/>
              <a:t>de nouveaux instruments et règlements juridiques </a:t>
            </a:r>
            <a:r>
              <a:rPr lang="fr-FR" dirty="0" smtClean="0"/>
              <a:t>;</a:t>
            </a:r>
          </a:p>
          <a:p>
            <a:pPr marL="540000" lvl="1" indent="0">
              <a:buFont typeface="Wingdings" panose="05000000000000000000" pitchFamily="2" charset="2"/>
              <a:buChar char="Ø"/>
            </a:pPr>
            <a:r>
              <a:rPr lang="fr-FR" dirty="0" smtClean="0"/>
              <a:t>  L’administration</a:t>
            </a:r>
            <a:r>
              <a:rPr lang="fr-FR" dirty="0" smtClean="0"/>
              <a:t>, l’interprétation juridique et la promotion de ces instruments juridiques.</a:t>
            </a:r>
          </a:p>
          <a:p>
            <a:r>
              <a:rPr lang="fr-FR" dirty="0" smtClean="0"/>
              <a:t>3 directions principales : </a:t>
            </a:r>
            <a:endParaRPr lang="fr-FR" dirty="0" smtClean="0"/>
          </a:p>
          <a:p>
            <a:pPr marL="540000" lvl="1" indent="0">
              <a:buFont typeface="Wingdings" panose="05000000000000000000" pitchFamily="2" charset="2"/>
              <a:buChar char="Ø"/>
            </a:pPr>
            <a:r>
              <a:rPr lang="fr-FR" dirty="0" smtClean="0"/>
              <a:t> L’établissement </a:t>
            </a:r>
            <a:r>
              <a:rPr lang="fr-FR" dirty="0" smtClean="0"/>
              <a:t>d’un réseau international d’infrastructures cohérent pour </a:t>
            </a:r>
            <a:r>
              <a:rPr lang="fr-FR" dirty="0" smtClean="0"/>
              <a:t>les différents </a:t>
            </a:r>
            <a:r>
              <a:rPr lang="fr-FR" dirty="0" smtClean="0"/>
              <a:t>modes de transport intérieur </a:t>
            </a:r>
            <a:r>
              <a:rPr lang="fr-FR" dirty="0" smtClean="0"/>
              <a:t>;</a:t>
            </a:r>
          </a:p>
          <a:p>
            <a:pPr marL="540000" lvl="1" indent="0">
              <a:buFont typeface="Wingdings" panose="05000000000000000000" pitchFamily="2" charset="2"/>
              <a:buChar char="Ø"/>
            </a:pPr>
            <a:r>
              <a:rPr lang="fr-FR" dirty="0" smtClean="0"/>
              <a:t> L</a:t>
            </a:r>
            <a:r>
              <a:rPr lang="fr-FR" dirty="0" smtClean="0"/>
              <a:t>’adoption </a:t>
            </a:r>
            <a:r>
              <a:rPr lang="fr-FR" dirty="0" smtClean="0"/>
              <a:t>de règlements uniformes des transports visant à assurer un niveau élevé d’efficacité, de sécurité et de protection de l’environnement </a:t>
            </a:r>
            <a:r>
              <a:rPr lang="fr-FR" dirty="0" smtClean="0"/>
              <a:t>;</a:t>
            </a:r>
          </a:p>
          <a:p>
            <a:pPr marL="540000" lvl="1" indent="0">
              <a:buFont typeface="Wingdings" panose="05000000000000000000" pitchFamily="2" charset="2"/>
              <a:buChar char="Ø"/>
            </a:pPr>
            <a:r>
              <a:rPr lang="fr-FR" dirty="0" smtClean="0"/>
              <a:t> L</a:t>
            </a:r>
            <a:r>
              <a:rPr lang="fr-FR" dirty="0" smtClean="0"/>
              <a:t>’harmonisation </a:t>
            </a:r>
            <a:r>
              <a:rPr lang="fr-FR" dirty="0" smtClean="0"/>
              <a:t>et la simplification des procédures de passage des frontières.</a:t>
            </a:r>
          </a:p>
        </p:txBody>
      </p:sp>
    </p:spTree>
    <p:extLst>
      <p:ext uri="{BB962C8B-B14F-4D97-AF65-F5344CB8AC3E}">
        <p14:creationId xmlns:p14="http://schemas.microsoft.com/office/powerpoint/2010/main" val="30141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924</Words>
  <Application>Microsoft Office PowerPoint</Application>
  <PresentationFormat>Grand écran</PresentationFormat>
  <Paragraphs>50</Paragraphs>
  <Slides>7</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Wingdings</vt:lpstr>
      <vt:lpstr>Thème Office</vt:lpstr>
      <vt:lpstr>Comité des  transports intérieurs</vt:lpstr>
      <vt:lpstr>Commission économique pour l’Europe (CEE)</vt:lpstr>
      <vt:lpstr>Structure</vt:lpstr>
      <vt:lpstr>Qu’est-ce que le Comité des transports intérieurs ?</vt:lpstr>
      <vt:lpstr>Les organes subsidiaires du Comité des transports intérieurs</vt:lpstr>
      <vt:lpstr>Forum mondial de l’harmonisation des Règlements concernant les véhicules (WP.29)</vt:lpstr>
      <vt:lpstr>Promotion et administration des instruments juridiques de la CEE sur le transport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des  transports intérieurs</dc:title>
  <dc:creator>Bruno Nissou</dc:creator>
  <cp:lastModifiedBy>Bruno NISSOU</cp:lastModifiedBy>
  <cp:revision>12</cp:revision>
  <dcterms:created xsi:type="dcterms:W3CDTF">2017-10-01T21:00:25Z</dcterms:created>
  <dcterms:modified xsi:type="dcterms:W3CDTF">2017-10-03T16:38:28Z</dcterms:modified>
</cp:coreProperties>
</file>