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varScale="1">
        <p:scale>
          <a:sx n="115" d="100"/>
          <a:sy n="115" d="100"/>
        </p:scale>
        <p:origin x="45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D56B657E-396D-4F10-9731-CE52292BFA3B}"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428854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D56B657E-396D-4F10-9731-CE52292BFA3B}"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360969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D56B657E-396D-4F10-9731-CE52292BFA3B}"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161457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D56B657E-396D-4F10-9731-CE52292BFA3B}"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2887167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56B657E-396D-4F10-9731-CE52292BFA3B}"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400372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D56B657E-396D-4F10-9731-CE52292BFA3B}" type="datetimeFigureOut">
              <a:rPr lang="fr-CH" smtClean="0"/>
              <a:t>19.10.2017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349402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D56B657E-396D-4F10-9731-CE52292BFA3B}" type="datetimeFigureOut">
              <a:rPr lang="fr-CH" smtClean="0"/>
              <a:t>19.10.2017</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56767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D56B657E-396D-4F10-9731-CE52292BFA3B}" type="datetimeFigureOut">
              <a:rPr lang="fr-CH" smtClean="0"/>
              <a:t>19.10.2017</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1350606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6B657E-396D-4F10-9731-CE52292BFA3B}" type="datetimeFigureOut">
              <a:rPr lang="fr-CH" smtClean="0"/>
              <a:t>19.10.2017</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421817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56B657E-396D-4F10-9731-CE52292BFA3B}" type="datetimeFigureOut">
              <a:rPr lang="fr-CH" smtClean="0"/>
              <a:t>19.10.2017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12218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56B657E-396D-4F10-9731-CE52292BFA3B}" type="datetimeFigureOut">
              <a:rPr lang="fr-CH" smtClean="0"/>
              <a:t>19.10.2017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3AA9C9E-2998-46F3-BB74-D554B3850C3A}" type="slidenum">
              <a:rPr lang="fr-CH" smtClean="0"/>
              <a:t>‹N°›</a:t>
            </a:fld>
            <a:endParaRPr lang="fr-CH"/>
          </a:p>
        </p:txBody>
      </p:sp>
    </p:spTree>
    <p:extLst>
      <p:ext uri="{BB962C8B-B14F-4D97-AF65-F5344CB8AC3E}">
        <p14:creationId xmlns:p14="http://schemas.microsoft.com/office/powerpoint/2010/main" val="2774069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B657E-396D-4F10-9731-CE52292BFA3B}" type="datetimeFigureOut">
              <a:rPr lang="fr-CH" smtClean="0"/>
              <a:t>19.10.2017</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A9C9E-2998-46F3-BB74-D554B3850C3A}" type="slidenum">
              <a:rPr lang="fr-CH" smtClean="0"/>
              <a:t>‹N°›</a:t>
            </a:fld>
            <a:endParaRPr lang="fr-CH"/>
          </a:p>
        </p:txBody>
      </p:sp>
    </p:spTree>
    <p:extLst>
      <p:ext uri="{BB962C8B-B14F-4D97-AF65-F5344CB8AC3E}">
        <p14:creationId xmlns:p14="http://schemas.microsoft.com/office/powerpoint/2010/main" val="150301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nctad.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LA CONFÉRENCE DES NATIONS UNIES SUR LE COMMERCE ET LE DÉVELOPPEMENT</a:t>
            </a:r>
            <a:endParaRPr lang="fr-CH" dirty="0"/>
          </a:p>
        </p:txBody>
      </p:sp>
      <p:sp>
        <p:nvSpPr>
          <p:cNvPr id="3" name="Sous-titre 2"/>
          <p:cNvSpPr>
            <a:spLocks noGrp="1"/>
          </p:cNvSpPr>
          <p:nvPr>
            <p:ph type="subTitle" idx="1"/>
          </p:nvPr>
        </p:nvSpPr>
        <p:spPr/>
        <p:txBody>
          <a:bodyPr>
            <a:normAutofit/>
          </a:bodyPr>
          <a:lstStyle/>
          <a:p>
            <a:r>
              <a:rPr lang="fr-FR" sz="5400" dirty="0" smtClean="0">
                <a:latin typeface="Calibri Light" panose="020F0302020204030204" pitchFamily="34" charset="0"/>
                <a:cs typeface="Calibri Light" panose="020F0302020204030204" pitchFamily="34" charset="0"/>
              </a:rPr>
              <a:t>(CNUCED)</a:t>
            </a:r>
            <a:endParaRPr lang="fr-CH" sz="5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0988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r>
              <a:rPr lang="fr-FR" b="1" dirty="0" smtClean="0"/>
              <a:t/>
            </a:r>
            <a:br>
              <a:rPr lang="fr-FR" b="1" dirty="0" smtClean="0"/>
            </a:br>
            <a:r>
              <a:rPr lang="fr-FR" sz="3200" b="1" dirty="0" smtClean="0"/>
              <a:t>(2013)</a:t>
            </a:r>
            <a:endParaRPr lang="fr-CH" sz="3200" dirty="0"/>
          </a:p>
        </p:txBody>
      </p:sp>
      <p:pic>
        <p:nvPicPr>
          <p:cNvPr id="4" name="Espace réservé du contenu 3"/>
          <p:cNvPicPr>
            <a:picLocks noGrp="1" noChangeAspect="1"/>
          </p:cNvPicPr>
          <p:nvPr>
            <p:ph idx="1"/>
          </p:nvPr>
        </p:nvPicPr>
        <p:blipFill>
          <a:blip r:embed="rId2"/>
          <a:stretch>
            <a:fillRect/>
          </a:stretch>
        </p:blipFill>
        <p:spPr>
          <a:xfrm>
            <a:off x="3391238" y="2082246"/>
            <a:ext cx="5409524" cy="3838095"/>
          </a:xfrm>
          <a:prstGeom prst="rect">
            <a:avLst/>
          </a:prstGeom>
        </p:spPr>
      </p:pic>
    </p:spTree>
    <p:extLst>
      <p:ext uri="{BB962C8B-B14F-4D97-AF65-F5344CB8AC3E}">
        <p14:creationId xmlns:p14="http://schemas.microsoft.com/office/powerpoint/2010/main" val="3530463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a:t>intergouvernemental</a:t>
            </a:r>
            <a:endParaRPr lang="fr-CH" dirty="0"/>
          </a:p>
        </p:txBody>
      </p:sp>
      <p:sp>
        <p:nvSpPr>
          <p:cNvPr id="3" name="Espace réservé du contenu 2"/>
          <p:cNvSpPr>
            <a:spLocks noGrp="1"/>
          </p:cNvSpPr>
          <p:nvPr>
            <p:ph idx="1"/>
          </p:nvPr>
        </p:nvSpPr>
        <p:spPr/>
        <p:txBody>
          <a:bodyPr>
            <a:normAutofit/>
          </a:bodyPr>
          <a:lstStyle/>
          <a:p>
            <a:r>
              <a:rPr lang="fr-FR" b="1" dirty="0"/>
              <a:t>Conférence des Nations Unies sur le commerce et le </a:t>
            </a:r>
            <a:r>
              <a:rPr lang="fr-FR" b="1" dirty="0" smtClean="0"/>
              <a:t>développement: </a:t>
            </a:r>
            <a:r>
              <a:rPr lang="fr-FR" dirty="0" smtClean="0"/>
              <a:t>194 </a:t>
            </a:r>
            <a:r>
              <a:rPr lang="fr-FR" dirty="0"/>
              <a:t>États membres (</a:t>
            </a:r>
            <a:r>
              <a:rPr lang="fr-FR" b="1" dirty="0"/>
              <a:t>Unctad.org</a:t>
            </a:r>
            <a:r>
              <a:rPr lang="fr-FR" dirty="0"/>
              <a:t>)</a:t>
            </a:r>
            <a:endParaRPr lang="fr-CH" dirty="0"/>
          </a:p>
          <a:p>
            <a:pPr marL="0" indent="0">
              <a:buNone/>
            </a:pPr>
            <a:r>
              <a:rPr lang="fr-FR" b="1" dirty="0" smtClean="0"/>
              <a:t>	. </a:t>
            </a:r>
            <a:r>
              <a:rPr lang="fr-FR" dirty="0"/>
              <a:t>Organe directeur suprême de la </a:t>
            </a:r>
            <a:r>
              <a:rPr lang="fr-FR" dirty="0" smtClean="0"/>
              <a:t>CNUCED</a:t>
            </a:r>
          </a:p>
          <a:p>
            <a:pPr marL="0" indent="0">
              <a:buNone/>
            </a:pPr>
            <a:r>
              <a:rPr lang="fr-FR" dirty="0"/>
              <a:t>	</a:t>
            </a:r>
            <a:r>
              <a:rPr lang="fr-FR" b="1" dirty="0"/>
              <a:t> .</a:t>
            </a:r>
            <a:r>
              <a:rPr lang="fr-FR" dirty="0" smtClean="0"/>
              <a:t> Se </a:t>
            </a:r>
            <a:r>
              <a:rPr lang="fr-FR" dirty="0"/>
              <a:t>réunit tous les quatre </a:t>
            </a:r>
            <a:r>
              <a:rPr lang="fr-FR" dirty="0" smtClean="0"/>
              <a:t>ans</a:t>
            </a:r>
            <a:endParaRPr lang="fr-FR" dirty="0"/>
          </a:p>
          <a:p>
            <a:pPr marL="0" indent="0">
              <a:buNone/>
            </a:pPr>
            <a:r>
              <a:rPr lang="fr-FR" b="1" dirty="0" smtClean="0"/>
              <a:t>	. </a:t>
            </a:r>
            <a:r>
              <a:rPr lang="fr-FR" dirty="0" smtClean="0"/>
              <a:t>Définit </a:t>
            </a:r>
            <a:r>
              <a:rPr lang="fr-FR" dirty="0"/>
              <a:t>le mandat de la CNUCED pour </a:t>
            </a:r>
            <a:r>
              <a:rPr lang="fr-FR" dirty="0" smtClean="0"/>
              <a:t>quatre ans</a:t>
            </a:r>
          </a:p>
          <a:p>
            <a:pPr marL="0" indent="0">
              <a:buNone/>
            </a:pPr>
            <a:r>
              <a:rPr lang="fr-FR" b="1" dirty="0" smtClean="0"/>
              <a:t> 	. </a:t>
            </a:r>
            <a:r>
              <a:rPr lang="fr-FR" dirty="0" smtClean="0"/>
              <a:t>Le </a:t>
            </a:r>
            <a:r>
              <a:rPr lang="fr-FR" dirty="0"/>
              <a:t>programme de travail actuel de la CNUCED est énoncé dans le </a:t>
            </a:r>
            <a:r>
              <a:rPr lang="fr-FR" dirty="0" err="1"/>
              <a:t>Maafikiano</a:t>
            </a:r>
            <a:r>
              <a:rPr lang="fr-FR" dirty="0"/>
              <a:t> de Nairobi, adopté à la quatorzième session de la Conférence (CNUCED XIV), le Mandat de Doha (CNUCED XIII) et l’Accord d’Accra (CNUCED XII) (</a:t>
            </a:r>
            <a:r>
              <a:rPr lang="fr-FR" b="1" dirty="0"/>
              <a:t>Site de la Section</a:t>
            </a:r>
            <a:r>
              <a:rPr lang="fr-FR" dirty="0"/>
              <a:t>).</a:t>
            </a:r>
            <a:endParaRPr lang="fr-CH" dirty="0"/>
          </a:p>
          <a:p>
            <a:endParaRPr lang="fr-CH" dirty="0"/>
          </a:p>
        </p:txBody>
      </p:sp>
    </p:spTree>
    <p:extLst>
      <p:ext uri="{BB962C8B-B14F-4D97-AF65-F5344CB8AC3E}">
        <p14:creationId xmlns:p14="http://schemas.microsoft.com/office/powerpoint/2010/main" val="33631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endParaRPr lang="fr-CH" dirty="0"/>
          </a:p>
        </p:txBody>
      </p:sp>
      <p:sp>
        <p:nvSpPr>
          <p:cNvPr id="3" name="Espace réservé du contenu 2"/>
          <p:cNvSpPr>
            <a:spLocks noGrp="1"/>
          </p:cNvSpPr>
          <p:nvPr>
            <p:ph idx="1"/>
          </p:nvPr>
        </p:nvSpPr>
        <p:spPr/>
        <p:txBody>
          <a:bodyPr>
            <a:normAutofit fontScale="92500" lnSpcReduction="20000"/>
          </a:bodyPr>
          <a:lstStyle/>
          <a:p>
            <a:r>
              <a:rPr lang="fr-FR" b="1" dirty="0"/>
              <a:t>Conseil du commerce et du développement:</a:t>
            </a:r>
            <a:r>
              <a:rPr lang="fr-FR" dirty="0"/>
              <a:t> </a:t>
            </a:r>
            <a:r>
              <a:rPr lang="fr-FR" dirty="0" smtClean="0"/>
              <a:t>155 </a:t>
            </a:r>
            <a:r>
              <a:rPr lang="fr-FR" dirty="0"/>
              <a:t>États membres (</a:t>
            </a:r>
            <a:r>
              <a:rPr lang="fr-FR" b="1" dirty="0"/>
              <a:t>Unctad.org</a:t>
            </a:r>
            <a:r>
              <a:rPr lang="fr-FR" dirty="0" smtClean="0"/>
              <a:t>)</a:t>
            </a:r>
            <a:endParaRPr lang="fr-CH" dirty="0" smtClean="0"/>
          </a:p>
          <a:p>
            <a:endParaRPr lang="fr-FR" dirty="0" smtClean="0"/>
          </a:p>
          <a:p>
            <a:pPr lvl="1"/>
            <a:r>
              <a:rPr lang="fr-FR" dirty="0" smtClean="0"/>
              <a:t>Supervise </a:t>
            </a:r>
            <a:r>
              <a:rPr lang="fr-FR" dirty="0"/>
              <a:t>les activités de la CNUCED entre deux sessions de la Conférence. </a:t>
            </a:r>
            <a:endParaRPr lang="fr-FR" dirty="0" smtClean="0"/>
          </a:p>
          <a:p>
            <a:pPr lvl="1"/>
            <a:r>
              <a:rPr lang="fr-FR" dirty="0"/>
              <a:t>S</a:t>
            </a:r>
            <a:r>
              <a:rPr lang="fr-FR" dirty="0" smtClean="0"/>
              <a:t>e </a:t>
            </a:r>
            <a:r>
              <a:rPr lang="fr-FR" dirty="0"/>
              <a:t>réunit en session ordinaire une fois par an, généralement en septembre (bientôt en juin); la session dure deux semaines et </a:t>
            </a:r>
            <a:r>
              <a:rPr lang="fr-FR" dirty="0" smtClean="0"/>
              <a:t>les débats aboutissent normalement à l’adoption de </a:t>
            </a:r>
            <a:r>
              <a:rPr lang="fr-FR" dirty="0"/>
              <a:t>conclusions concertées (« </a:t>
            </a:r>
            <a:r>
              <a:rPr lang="fr-FR" dirty="0" err="1"/>
              <a:t>agreed</a:t>
            </a:r>
            <a:r>
              <a:rPr lang="fr-FR" dirty="0"/>
              <a:t> conclusions </a:t>
            </a:r>
            <a:r>
              <a:rPr lang="fr-FR" dirty="0" smtClean="0"/>
              <a:t>»). Le Conseil </a:t>
            </a:r>
            <a:r>
              <a:rPr lang="fr-FR" dirty="0"/>
              <a:t>envoie ensuite son rapport annuel à l’Assemblée générale</a:t>
            </a:r>
            <a:r>
              <a:rPr lang="fr-FR" dirty="0" smtClean="0"/>
              <a:t>.</a:t>
            </a:r>
          </a:p>
          <a:p>
            <a:pPr lvl="1"/>
            <a:r>
              <a:rPr lang="fr-FR" dirty="0" smtClean="0"/>
              <a:t> Tient </a:t>
            </a:r>
            <a:r>
              <a:rPr lang="fr-FR" dirty="0"/>
              <a:t>jusqu’à trois réunions directives (« </a:t>
            </a:r>
            <a:r>
              <a:rPr lang="fr-FR" dirty="0" err="1"/>
              <a:t>executive</a:t>
            </a:r>
            <a:r>
              <a:rPr lang="fr-FR" dirty="0"/>
              <a:t> session ») par an, généralement pour une durée d’un à trois jours, et convoque, si nécessaire, des sessions extraordinaires pour traiter de questions ayant un effet immédiat ou prévisible sur le progrès économique des pays en développement. </a:t>
            </a:r>
            <a:endParaRPr lang="fr-FR" dirty="0" smtClean="0"/>
          </a:p>
          <a:p>
            <a:pPr lvl="1"/>
            <a:r>
              <a:rPr lang="fr-FR" dirty="0"/>
              <a:t>Le Bureau du Conseil du commerce et du développement, composé du Président et des Vice-Présidents du Conseil, tient aussi régulièrement des </a:t>
            </a:r>
            <a:r>
              <a:rPr lang="fr-FR" dirty="0" smtClean="0"/>
              <a:t>réunions informelles (consultations) pour </a:t>
            </a:r>
            <a:r>
              <a:rPr lang="fr-FR" dirty="0"/>
              <a:t>favoriser la formation de consensus. </a:t>
            </a:r>
            <a:endParaRPr lang="fr-CH" dirty="0"/>
          </a:p>
        </p:txBody>
      </p:sp>
    </p:spTree>
    <p:extLst>
      <p:ext uri="{BB962C8B-B14F-4D97-AF65-F5344CB8AC3E}">
        <p14:creationId xmlns:p14="http://schemas.microsoft.com/office/powerpoint/2010/main" val="845075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endParaRPr lang="fr-CH" dirty="0"/>
          </a:p>
        </p:txBody>
      </p:sp>
      <p:sp>
        <p:nvSpPr>
          <p:cNvPr id="3" name="Espace réservé du contenu 2"/>
          <p:cNvSpPr>
            <a:spLocks noGrp="1"/>
          </p:cNvSpPr>
          <p:nvPr>
            <p:ph idx="1"/>
          </p:nvPr>
        </p:nvSpPr>
        <p:spPr/>
        <p:txBody>
          <a:bodyPr>
            <a:normAutofit/>
          </a:bodyPr>
          <a:lstStyle/>
          <a:p>
            <a:pPr lvl="0"/>
            <a:r>
              <a:rPr lang="fr-FR" b="1" dirty="0"/>
              <a:t>Groupe de travail du cadre stratégique et du budget-programme</a:t>
            </a:r>
            <a:r>
              <a:rPr lang="fr-FR" dirty="0"/>
              <a:t>:</a:t>
            </a:r>
            <a:endParaRPr lang="fr-CH" dirty="0"/>
          </a:p>
          <a:p>
            <a:pPr lvl="1" eaLnBrk="0" hangingPunct="0"/>
            <a:endParaRPr lang="fr-FR" dirty="0" smtClean="0"/>
          </a:p>
          <a:p>
            <a:pPr lvl="1" eaLnBrk="0" hangingPunct="0"/>
            <a:r>
              <a:rPr lang="fr-FR" dirty="0" smtClean="0"/>
              <a:t>Se </a:t>
            </a:r>
            <a:r>
              <a:rPr lang="fr-FR" dirty="0"/>
              <a:t>réunit trois fois par </a:t>
            </a:r>
            <a:r>
              <a:rPr lang="fr-FR" dirty="0" smtClean="0"/>
              <a:t>an: </a:t>
            </a:r>
          </a:p>
          <a:p>
            <a:pPr lvl="2" eaLnBrk="0" hangingPunct="0"/>
            <a:r>
              <a:rPr lang="fr-FR" dirty="0" smtClean="0"/>
              <a:t>À </a:t>
            </a:r>
            <a:r>
              <a:rPr lang="fr-FR" dirty="0"/>
              <a:t>la fin de l’hiver ou au début du printemps, une session de trois jours est consacrée au programme de publication et à la stratégie de communication de la CNUCED.</a:t>
            </a:r>
            <a:endParaRPr lang="fr-CH" dirty="0"/>
          </a:p>
          <a:p>
            <a:pPr lvl="2"/>
            <a:r>
              <a:rPr lang="fr-FR" dirty="0"/>
              <a:t>Une deuxième session, sur les activités de coopération technique de la CNUCED, a lieu en septembre. </a:t>
            </a:r>
            <a:endParaRPr lang="fr-CH" dirty="0"/>
          </a:p>
          <a:p>
            <a:pPr lvl="2"/>
            <a:r>
              <a:rPr lang="fr-FR" dirty="0"/>
              <a:t>En novembre, le Groupe de travail consacre une session à des questions relatives aux objectifs stratégiques et au programme de travail de la CNUCED, avant leur examen par les organes et organismes compétents des Nations </a:t>
            </a:r>
            <a:r>
              <a:rPr lang="fr-FR" dirty="0" smtClean="0"/>
              <a:t>Unies.</a:t>
            </a:r>
            <a:endParaRPr lang="fr-CH" dirty="0"/>
          </a:p>
          <a:p>
            <a:pPr lvl="1"/>
            <a:r>
              <a:rPr lang="fr-FR" dirty="0" smtClean="0"/>
              <a:t>Fait </a:t>
            </a:r>
            <a:r>
              <a:rPr lang="fr-FR" dirty="0"/>
              <a:t>rapport au Conseil du commerce et du développement.</a:t>
            </a:r>
            <a:endParaRPr lang="fr-CH" dirty="0"/>
          </a:p>
          <a:p>
            <a:endParaRPr lang="fr-CH" dirty="0"/>
          </a:p>
        </p:txBody>
      </p:sp>
    </p:spTree>
    <p:extLst>
      <p:ext uri="{BB962C8B-B14F-4D97-AF65-F5344CB8AC3E}">
        <p14:creationId xmlns:p14="http://schemas.microsoft.com/office/powerpoint/2010/main" val="548944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endParaRPr lang="fr-CH" dirty="0"/>
          </a:p>
        </p:txBody>
      </p:sp>
      <p:sp>
        <p:nvSpPr>
          <p:cNvPr id="3" name="Espace réservé du contenu 2"/>
          <p:cNvSpPr>
            <a:spLocks noGrp="1"/>
          </p:cNvSpPr>
          <p:nvPr>
            <p:ph idx="1"/>
          </p:nvPr>
        </p:nvSpPr>
        <p:spPr/>
        <p:txBody>
          <a:bodyPr/>
          <a:lstStyle/>
          <a:p>
            <a:r>
              <a:rPr lang="fr-FR" b="1" dirty="0"/>
              <a:t>Commission du commerce et du développement </a:t>
            </a:r>
            <a:r>
              <a:rPr lang="fr-FR" dirty="0"/>
              <a:t>et </a:t>
            </a:r>
            <a:r>
              <a:rPr lang="fr-FR" b="1" dirty="0"/>
              <a:t>Commission de l’investissement, des entreprises et du développement:</a:t>
            </a:r>
            <a:r>
              <a:rPr lang="fr-FR" dirty="0"/>
              <a:t> </a:t>
            </a:r>
            <a:endParaRPr lang="fr-FR" dirty="0" smtClean="0"/>
          </a:p>
          <a:p>
            <a:endParaRPr lang="fr-FR" dirty="0" smtClean="0"/>
          </a:p>
          <a:p>
            <a:pPr lvl="1"/>
            <a:r>
              <a:rPr lang="fr-FR" dirty="0" smtClean="0"/>
              <a:t>Font </a:t>
            </a:r>
            <a:r>
              <a:rPr lang="fr-FR" dirty="0"/>
              <a:t>rapport au Conseil du commerce et du développement dans le cadre du mandat défini par </a:t>
            </a:r>
            <a:r>
              <a:rPr lang="fr-FR" dirty="0" smtClean="0"/>
              <a:t>la </a:t>
            </a:r>
            <a:r>
              <a:rPr lang="fr-FR" dirty="0"/>
              <a:t>Conférence et </a:t>
            </a:r>
            <a:r>
              <a:rPr lang="fr-FR" dirty="0" smtClean="0"/>
              <a:t>le Conseil</a:t>
            </a:r>
          </a:p>
          <a:p>
            <a:pPr lvl="1"/>
            <a:r>
              <a:rPr lang="fr-FR" dirty="0" smtClean="0"/>
              <a:t>Se réunissent chacune </a:t>
            </a:r>
            <a:r>
              <a:rPr lang="fr-FR" dirty="0"/>
              <a:t>une fois par an pendant au maximum cinq </a:t>
            </a:r>
            <a:r>
              <a:rPr lang="fr-FR" dirty="0" smtClean="0"/>
              <a:t>jours et adoptent normalement des </a:t>
            </a:r>
            <a:r>
              <a:rPr lang="fr-FR" dirty="0"/>
              <a:t>conclusions </a:t>
            </a:r>
            <a:r>
              <a:rPr lang="fr-FR" dirty="0" smtClean="0"/>
              <a:t>concertées</a:t>
            </a:r>
          </a:p>
          <a:p>
            <a:pPr lvl="1"/>
            <a:r>
              <a:rPr lang="fr-FR" dirty="0" smtClean="0"/>
              <a:t>Définissent </a:t>
            </a:r>
            <a:r>
              <a:rPr lang="fr-FR" dirty="0"/>
              <a:t>les priorités de travail de la CNUCED dans </a:t>
            </a:r>
            <a:r>
              <a:rPr lang="fr-FR" dirty="0" smtClean="0"/>
              <a:t>leurs </a:t>
            </a:r>
            <a:r>
              <a:rPr lang="fr-FR" dirty="0"/>
              <a:t>domaines de </a:t>
            </a:r>
            <a:r>
              <a:rPr lang="fr-FR" dirty="0" smtClean="0"/>
              <a:t>compétence</a:t>
            </a:r>
          </a:p>
          <a:p>
            <a:pPr lvl="1"/>
            <a:r>
              <a:rPr lang="fr-FR" dirty="0" smtClean="0"/>
              <a:t>Examinent les </a:t>
            </a:r>
            <a:r>
              <a:rPr lang="fr-FR" dirty="0"/>
              <a:t>travaux réalisés et des questions </a:t>
            </a:r>
            <a:r>
              <a:rPr lang="fr-FR" dirty="0" smtClean="0"/>
              <a:t>thématiques</a:t>
            </a:r>
            <a:endParaRPr lang="fr-CH" dirty="0"/>
          </a:p>
          <a:p>
            <a:endParaRPr lang="fr-CH" dirty="0"/>
          </a:p>
        </p:txBody>
      </p:sp>
    </p:spTree>
    <p:extLst>
      <p:ext uri="{BB962C8B-B14F-4D97-AF65-F5344CB8AC3E}">
        <p14:creationId xmlns:p14="http://schemas.microsoft.com/office/powerpoint/2010/main" val="140651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endParaRPr lang="fr-CH" dirty="0"/>
          </a:p>
        </p:txBody>
      </p:sp>
      <p:sp>
        <p:nvSpPr>
          <p:cNvPr id="3" name="Espace réservé du contenu 2"/>
          <p:cNvSpPr>
            <a:spLocks noGrp="1"/>
          </p:cNvSpPr>
          <p:nvPr>
            <p:ph idx="1"/>
          </p:nvPr>
        </p:nvSpPr>
        <p:spPr/>
        <p:txBody>
          <a:bodyPr/>
          <a:lstStyle/>
          <a:p>
            <a:r>
              <a:rPr lang="fr-FR" b="1" dirty="0"/>
              <a:t>Commission de la science et de la technique au service du développement</a:t>
            </a:r>
            <a:r>
              <a:rPr lang="fr-FR" dirty="0"/>
              <a:t> : </a:t>
            </a:r>
            <a:endParaRPr lang="fr-FR" dirty="0" smtClean="0"/>
          </a:p>
          <a:p>
            <a:pPr lvl="1"/>
            <a:endParaRPr lang="fr-FR" dirty="0" smtClean="0"/>
          </a:p>
          <a:p>
            <a:pPr lvl="1"/>
            <a:r>
              <a:rPr lang="fr-FR" dirty="0" smtClean="0"/>
              <a:t>Fait </a:t>
            </a:r>
            <a:r>
              <a:rPr lang="fr-FR" dirty="0"/>
              <a:t>rapport au Conseil économique et </a:t>
            </a:r>
            <a:r>
              <a:rPr lang="fr-FR" dirty="0" smtClean="0"/>
              <a:t>social</a:t>
            </a:r>
          </a:p>
          <a:p>
            <a:pPr lvl="1"/>
            <a:endParaRPr lang="fr-FR" dirty="0" smtClean="0"/>
          </a:p>
          <a:p>
            <a:pPr lvl="1"/>
            <a:r>
              <a:rPr lang="fr-FR" dirty="0" smtClean="0"/>
              <a:t>S’occupe </a:t>
            </a:r>
            <a:r>
              <a:rPr lang="fr-FR" dirty="0"/>
              <a:t>notamment de </a:t>
            </a:r>
            <a:r>
              <a:rPr lang="fr-CH" dirty="0"/>
              <a:t>la mise en œuvre et du suivi des textes issus du Sommet mondial sur la société de l’information (SMSI</a:t>
            </a:r>
            <a:r>
              <a:rPr lang="fr-CH" dirty="0" smtClean="0"/>
              <a:t>)</a:t>
            </a:r>
          </a:p>
          <a:p>
            <a:pPr lvl="1"/>
            <a:endParaRPr lang="fr-CH" dirty="0" smtClean="0"/>
          </a:p>
          <a:p>
            <a:pPr lvl="1"/>
            <a:r>
              <a:rPr lang="fr-FR" dirty="0"/>
              <a:t>La CNUCED </a:t>
            </a:r>
            <a:r>
              <a:rPr lang="fr-FR" dirty="0" smtClean="0"/>
              <a:t>en assure </a:t>
            </a:r>
            <a:r>
              <a:rPr lang="fr-FR" dirty="0"/>
              <a:t>le </a:t>
            </a:r>
            <a:r>
              <a:rPr lang="fr-FR" dirty="0" smtClean="0"/>
              <a:t>secrétariat</a:t>
            </a:r>
            <a:endParaRPr lang="fr-CH" dirty="0"/>
          </a:p>
        </p:txBody>
      </p:sp>
    </p:spTree>
    <p:extLst>
      <p:ext uri="{BB962C8B-B14F-4D97-AF65-F5344CB8AC3E}">
        <p14:creationId xmlns:p14="http://schemas.microsoft.com/office/powerpoint/2010/main" val="2123704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endParaRPr lang="fr-CH" dirty="0"/>
          </a:p>
        </p:txBody>
      </p:sp>
      <p:sp>
        <p:nvSpPr>
          <p:cNvPr id="3" name="Espace réservé du contenu 2"/>
          <p:cNvSpPr>
            <a:spLocks noGrp="1"/>
          </p:cNvSpPr>
          <p:nvPr>
            <p:ph idx="1"/>
          </p:nvPr>
        </p:nvSpPr>
        <p:spPr/>
        <p:txBody>
          <a:bodyPr>
            <a:normAutofit lnSpcReduction="10000"/>
          </a:bodyPr>
          <a:lstStyle/>
          <a:p>
            <a:pPr lvl="0" eaLnBrk="0" hangingPunct="0"/>
            <a:r>
              <a:rPr lang="fr-FR" b="1" dirty="0"/>
              <a:t>Groupes </a:t>
            </a:r>
            <a:r>
              <a:rPr lang="fr-FR" b="1" dirty="0" err="1"/>
              <a:t>intergouvernementaux</a:t>
            </a:r>
            <a:r>
              <a:rPr lang="fr-FR" b="1" dirty="0"/>
              <a:t> </a:t>
            </a:r>
            <a:r>
              <a:rPr lang="fr-FR" b="1" dirty="0" smtClean="0"/>
              <a:t>d’experts</a:t>
            </a:r>
          </a:p>
          <a:p>
            <a:pPr lvl="0" eaLnBrk="0" hangingPunct="0"/>
            <a:endParaRPr lang="fr-CH" dirty="0"/>
          </a:p>
          <a:p>
            <a:pPr lvl="1" eaLnBrk="0" hangingPunct="0"/>
            <a:r>
              <a:rPr lang="fr-FR" dirty="0" smtClean="0"/>
              <a:t>Se </a:t>
            </a:r>
            <a:r>
              <a:rPr lang="fr-FR" dirty="0"/>
              <a:t>réunissent chaque année durant deux à trois jours et rendent compte des travaux de leur session à la commission </a:t>
            </a:r>
            <a:r>
              <a:rPr lang="fr-FR" dirty="0" smtClean="0"/>
              <a:t>compétente:  </a:t>
            </a:r>
          </a:p>
          <a:p>
            <a:pPr lvl="1" eaLnBrk="0" hangingPunct="0"/>
            <a:endParaRPr lang="fr-CH" dirty="0"/>
          </a:p>
          <a:p>
            <a:pPr lvl="2"/>
            <a:r>
              <a:rPr lang="fr-FR" b="1" i="1" dirty="0"/>
              <a:t>Groupe de travail </a:t>
            </a:r>
            <a:r>
              <a:rPr lang="fr-FR" b="1" i="1" dirty="0" err="1"/>
              <a:t>intergouvernemental</a:t>
            </a:r>
            <a:r>
              <a:rPr lang="fr-FR" b="1" i="1" dirty="0"/>
              <a:t> d’experts des normes internationales de comptabilité et de publication (ISAR) </a:t>
            </a:r>
            <a:endParaRPr lang="fr-CH" i="1" dirty="0"/>
          </a:p>
          <a:p>
            <a:pPr lvl="2"/>
            <a:r>
              <a:rPr lang="fr-FR" b="1" i="1" dirty="0"/>
              <a:t>Groupe </a:t>
            </a:r>
            <a:r>
              <a:rPr lang="fr-FR" b="1" i="1" dirty="0" err="1"/>
              <a:t>intergouvernemental</a:t>
            </a:r>
            <a:r>
              <a:rPr lang="fr-FR" b="1" i="1" dirty="0"/>
              <a:t> d’experts du droit et de la politique de la concurrence</a:t>
            </a:r>
            <a:endParaRPr lang="fr-CH" i="1" dirty="0"/>
          </a:p>
          <a:p>
            <a:pPr lvl="2" eaLnBrk="0" hangingPunct="0"/>
            <a:r>
              <a:rPr lang="fr-FR" b="1" i="1" dirty="0"/>
              <a:t>Groupe </a:t>
            </a:r>
            <a:r>
              <a:rPr lang="fr-FR" b="1" i="1" dirty="0" err="1"/>
              <a:t>intergouvernemental</a:t>
            </a:r>
            <a:r>
              <a:rPr lang="fr-FR" b="1" i="1" dirty="0"/>
              <a:t> d’experts du droit et de la politique de la protection du consommateur</a:t>
            </a:r>
            <a:endParaRPr lang="fr-CH" i="1" dirty="0"/>
          </a:p>
          <a:p>
            <a:pPr lvl="2"/>
            <a:r>
              <a:rPr lang="fr-FR" b="1" i="1" dirty="0"/>
              <a:t>Groupe </a:t>
            </a:r>
            <a:r>
              <a:rPr lang="fr-FR" b="1" i="1" dirty="0" err="1"/>
              <a:t>intergouvernemental</a:t>
            </a:r>
            <a:r>
              <a:rPr lang="fr-FR" b="1" i="1" dirty="0"/>
              <a:t> d’experts du commerce électronique et de l’économie numérique</a:t>
            </a:r>
            <a:endParaRPr lang="fr-CH" i="1" dirty="0"/>
          </a:p>
          <a:p>
            <a:pPr lvl="2" eaLnBrk="0" hangingPunct="0"/>
            <a:r>
              <a:rPr lang="fr-FR" b="1" i="1" dirty="0"/>
              <a:t>Groupe </a:t>
            </a:r>
            <a:r>
              <a:rPr lang="fr-FR" b="1" i="1" dirty="0" err="1"/>
              <a:t>intergouvernemental</a:t>
            </a:r>
            <a:r>
              <a:rPr lang="fr-FR" b="1" i="1" dirty="0"/>
              <a:t> d’experts du financement du développement</a:t>
            </a:r>
            <a:endParaRPr lang="fr-CH" i="1" dirty="0"/>
          </a:p>
          <a:p>
            <a:endParaRPr lang="fr-CH" dirty="0"/>
          </a:p>
        </p:txBody>
      </p:sp>
    </p:spTree>
    <p:extLst>
      <p:ext uri="{BB962C8B-B14F-4D97-AF65-F5344CB8AC3E}">
        <p14:creationId xmlns:p14="http://schemas.microsoft.com/office/powerpoint/2010/main" val="1194436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endParaRPr lang="fr-CH" dirty="0"/>
          </a:p>
        </p:txBody>
      </p:sp>
      <p:sp>
        <p:nvSpPr>
          <p:cNvPr id="3" name="Espace réservé du contenu 2"/>
          <p:cNvSpPr>
            <a:spLocks noGrp="1"/>
          </p:cNvSpPr>
          <p:nvPr>
            <p:ph idx="1"/>
          </p:nvPr>
        </p:nvSpPr>
        <p:spPr/>
        <p:txBody>
          <a:bodyPr>
            <a:normAutofit/>
          </a:bodyPr>
          <a:lstStyle/>
          <a:p>
            <a:pPr lvl="0"/>
            <a:r>
              <a:rPr lang="fr-FR" b="1" dirty="0"/>
              <a:t>Réunions </a:t>
            </a:r>
            <a:r>
              <a:rPr lang="fr-FR" b="1" dirty="0" smtClean="0"/>
              <a:t>d’experts pluriannuelles:</a:t>
            </a:r>
            <a:r>
              <a:rPr lang="fr-FR" dirty="0" smtClean="0"/>
              <a:t> </a:t>
            </a:r>
          </a:p>
          <a:p>
            <a:pPr lvl="1"/>
            <a:r>
              <a:rPr lang="fr-FR" dirty="0"/>
              <a:t>D</a:t>
            </a:r>
            <a:r>
              <a:rPr lang="fr-FR" dirty="0" smtClean="0"/>
              <a:t>urent </a:t>
            </a:r>
            <a:r>
              <a:rPr lang="fr-FR" dirty="0"/>
              <a:t>généralement de deux à trois jours et font rapport à la commission </a:t>
            </a:r>
            <a:r>
              <a:rPr lang="fr-FR" dirty="0" smtClean="0"/>
              <a:t>compétente:</a:t>
            </a:r>
            <a:endParaRPr lang="fr-CH" dirty="0"/>
          </a:p>
          <a:p>
            <a:pPr lvl="2"/>
            <a:r>
              <a:rPr lang="fr-CH" b="1" i="1" dirty="0"/>
              <a:t>Réunion d’experts pluriannuelle sur le commerce, les services et le développement</a:t>
            </a:r>
            <a:endParaRPr lang="fr-CH" i="1" dirty="0"/>
          </a:p>
          <a:p>
            <a:pPr lvl="2" eaLnBrk="0" hangingPunct="0"/>
            <a:r>
              <a:rPr lang="fr-CH" b="1" i="1" dirty="0"/>
              <a:t>Réunion d’experts pluriannuelle sur les produits de base et le développement</a:t>
            </a:r>
            <a:endParaRPr lang="fr-CH" i="1" dirty="0"/>
          </a:p>
          <a:p>
            <a:pPr lvl="2" eaLnBrk="0" hangingPunct="0"/>
            <a:r>
              <a:rPr lang="fr-CH" b="1" i="1" dirty="0"/>
              <a:t>Réunion d’experts pluriannuelle sur les transports, la logistique commerciale et la facilitation du commerce</a:t>
            </a:r>
            <a:endParaRPr lang="fr-CH" i="1" dirty="0"/>
          </a:p>
          <a:p>
            <a:pPr lvl="2"/>
            <a:r>
              <a:rPr lang="fr-CH" b="1" i="1" dirty="0"/>
              <a:t>Réunion d’experts pluriannuelle sur l’investissement, l’innovation et l’entreprenariat pour le renforcement des capacités productives et un développement durable</a:t>
            </a:r>
            <a:endParaRPr lang="fr-CH" i="1" dirty="0"/>
          </a:p>
          <a:p>
            <a:pPr lvl="2"/>
            <a:r>
              <a:rPr lang="fr-CH" b="1" i="1" dirty="0"/>
              <a:t>Réunion d’experts pluriannuelle sur le renforcement d’un environnement économique favorable à tous les niveaux à l’appui d’un développement équitable et durable, et la promotion de l’intégration et de la coopération économiques</a:t>
            </a:r>
            <a:endParaRPr lang="fr-CH" i="1" dirty="0"/>
          </a:p>
          <a:p>
            <a:endParaRPr lang="fr-CH" dirty="0"/>
          </a:p>
        </p:txBody>
      </p:sp>
    </p:spTree>
    <p:extLst>
      <p:ext uri="{BB962C8B-B14F-4D97-AF65-F5344CB8AC3E}">
        <p14:creationId xmlns:p14="http://schemas.microsoft.com/office/powerpoint/2010/main" val="3652988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III. Mécanisme </a:t>
            </a:r>
            <a:r>
              <a:rPr lang="fr-FR" b="1" dirty="0" err="1" smtClean="0"/>
              <a:t>intergouvernemental</a:t>
            </a:r>
            <a:endParaRPr lang="fr-CH" dirty="0"/>
          </a:p>
        </p:txBody>
      </p:sp>
      <p:sp>
        <p:nvSpPr>
          <p:cNvPr id="3" name="Espace réservé du contenu 2"/>
          <p:cNvSpPr>
            <a:spLocks noGrp="1"/>
          </p:cNvSpPr>
          <p:nvPr>
            <p:ph idx="1"/>
          </p:nvPr>
        </p:nvSpPr>
        <p:spPr/>
        <p:txBody>
          <a:bodyPr/>
          <a:lstStyle/>
          <a:p>
            <a:r>
              <a:rPr lang="fr-FR" b="1" dirty="0"/>
              <a:t>Réunions </a:t>
            </a:r>
            <a:r>
              <a:rPr lang="fr-FR" b="1" dirty="0" smtClean="0"/>
              <a:t>d’experts à session unique</a:t>
            </a:r>
          </a:p>
          <a:p>
            <a:r>
              <a:rPr lang="fr-FR" b="1" dirty="0"/>
              <a:t>Autres réunions: </a:t>
            </a:r>
            <a:r>
              <a:rPr lang="fr-FR" dirty="0"/>
              <a:t>Les divisions de la CNUCED organisent fréquemment des réunions et conférences – petites ou grandes, nationales, régionales ou multilatérales– qui présentent un intérêt pour les États membres, dont des ateliers sur des thèmes variés. Les réunions sont inscrites au calendrier officiel de la CNUCED et sont souvent présentées de manière plus détaillée sur son site </a:t>
            </a:r>
            <a:r>
              <a:rPr lang="fr-FR" dirty="0">
                <a:hlinkClick r:id="rId2"/>
              </a:rPr>
              <a:t>Web</a:t>
            </a:r>
            <a:r>
              <a:rPr lang="fr-FR" dirty="0"/>
              <a:t> (</a:t>
            </a:r>
            <a:r>
              <a:rPr lang="fr-FR" b="1" dirty="0"/>
              <a:t>Unctad.org</a:t>
            </a:r>
            <a:r>
              <a:rPr lang="fr-FR" dirty="0" smtClean="0"/>
              <a:t>).</a:t>
            </a:r>
          </a:p>
          <a:p>
            <a:endParaRPr lang="fr-FR" dirty="0" smtClean="0"/>
          </a:p>
          <a:p>
            <a:r>
              <a:rPr lang="fr-CH" b="1" dirty="0"/>
              <a:t>Source</a:t>
            </a:r>
            <a:r>
              <a:rPr lang="fr-CH" dirty="0"/>
              <a:t> : Guide à l’intention des nouveaux représentants (UNCTAD/OSG/MISC/2013/2) (1350684)</a:t>
            </a:r>
          </a:p>
        </p:txBody>
      </p:sp>
    </p:spTree>
    <p:extLst>
      <p:ext uri="{BB962C8B-B14F-4D97-AF65-F5344CB8AC3E}">
        <p14:creationId xmlns:p14="http://schemas.microsoft.com/office/powerpoint/2010/main" val="313544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IV. Documentation </a:t>
            </a:r>
            <a:endParaRPr lang="fr-CH" dirty="0"/>
          </a:p>
        </p:txBody>
      </p:sp>
      <p:sp>
        <p:nvSpPr>
          <p:cNvPr id="3" name="Espace réservé du contenu 2"/>
          <p:cNvSpPr>
            <a:spLocks noGrp="1"/>
          </p:cNvSpPr>
          <p:nvPr>
            <p:ph idx="1"/>
          </p:nvPr>
        </p:nvSpPr>
        <p:spPr/>
        <p:txBody>
          <a:bodyPr>
            <a:normAutofit lnSpcReduction="10000"/>
          </a:bodyPr>
          <a:lstStyle/>
          <a:p>
            <a:pPr lvl="0" eaLnBrk="0" hangingPunct="0"/>
            <a:r>
              <a:rPr lang="fr-FR" b="1" dirty="0" smtClean="0"/>
              <a:t>Réunions</a:t>
            </a:r>
          </a:p>
          <a:p>
            <a:pPr lvl="0" eaLnBrk="0" hangingPunct="0"/>
            <a:endParaRPr lang="fr-CH" dirty="0"/>
          </a:p>
          <a:p>
            <a:pPr lvl="1" eaLnBrk="0" hangingPunct="0"/>
            <a:r>
              <a:rPr lang="fr-FR" dirty="0" smtClean="0"/>
              <a:t> </a:t>
            </a:r>
            <a:r>
              <a:rPr lang="fr-FR" dirty="0"/>
              <a:t>calendrier des réunions de la </a:t>
            </a:r>
            <a:r>
              <a:rPr lang="fr-FR" dirty="0" smtClean="0"/>
              <a:t>CNUCED</a:t>
            </a:r>
          </a:p>
          <a:p>
            <a:pPr lvl="1" eaLnBrk="0" hangingPunct="0"/>
            <a:endParaRPr lang="fr-CH" dirty="0"/>
          </a:p>
          <a:p>
            <a:pPr lvl="1" eaLnBrk="0" hangingPunct="0"/>
            <a:r>
              <a:rPr lang="fr-FR" dirty="0" smtClean="0"/>
              <a:t> </a:t>
            </a:r>
            <a:r>
              <a:rPr lang="fr-FR" dirty="0"/>
              <a:t>notification de la </a:t>
            </a:r>
            <a:r>
              <a:rPr lang="fr-FR" dirty="0" smtClean="0"/>
              <a:t>réunion</a:t>
            </a:r>
          </a:p>
          <a:p>
            <a:pPr lvl="1" eaLnBrk="0" hangingPunct="0"/>
            <a:endParaRPr lang="fr-CH" dirty="0"/>
          </a:p>
          <a:p>
            <a:pPr lvl="1" eaLnBrk="0" hangingPunct="0"/>
            <a:r>
              <a:rPr lang="fr-FR" dirty="0" smtClean="0"/>
              <a:t>ordre du jour</a:t>
            </a:r>
          </a:p>
          <a:p>
            <a:pPr lvl="1" eaLnBrk="0" hangingPunct="0"/>
            <a:endParaRPr lang="fr-CH" dirty="0"/>
          </a:p>
          <a:p>
            <a:pPr lvl="1" eaLnBrk="0" hangingPunct="0"/>
            <a:r>
              <a:rPr lang="fr-FR" dirty="0" smtClean="0"/>
              <a:t>documents </a:t>
            </a:r>
            <a:r>
              <a:rPr lang="fr-FR" dirty="0"/>
              <a:t>de </a:t>
            </a:r>
            <a:r>
              <a:rPr lang="fr-FR" dirty="0" err="1" smtClean="0"/>
              <a:t>présession</a:t>
            </a:r>
            <a:endParaRPr lang="fr-FR" dirty="0" smtClean="0"/>
          </a:p>
          <a:p>
            <a:pPr lvl="1" eaLnBrk="0" hangingPunct="0"/>
            <a:endParaRPr lang="fr-CH" dirty="0"/>
          </a:p>
          <a:p>
            <a:pPr lvl="1" eaLnBrk="0" hangingPunct="0"/>
            <a:r>
              <a:rPr lang="fr-FR" dirty="0" smtClean="0"/>
              <a:t>rapport</a:t>
            </a:r>
            <a:endParaRPr lang="fr-CH" dirty="0"/>
          </a:p>
          <a:p>
            <a:endParaRPr lang="fr-CH" dirty="0"/>
          </a:p>
        </p:txBody>
      </p:sp>
    </p:spTree>
    <p:extLst>
      <p:ext uri="{BB962C8B-B14F-4D97-AF65-F5344CB8AC3E}">
        <p14:creationId xmlns:p14="http://schemas.microsoft.com/office/powerpoint/2010/main" val="368738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PLAN</a:t>
            </a:r>
            <a:endParaRPr lang="fr-CH" dirty="0"/>
          </a:p>
        </p:txBody>
      </p:sp>
      <p:sp>
        <p:nvSpPr>
          <p:cNvPr id="3" name="Espace réservé du contenu 2"/>
          <p:cNvSpPr>
            <a:spLocks noGrp="1"/>
          </p:cNvSpPr>
          <p:nvPr>
            <p:ph idx="1"/>
          </p:nvPr>
        </p:nvSpPr>
        <p:spPr/>
        <p:txBody>
          <a:bodyPr/>
          <a:lstStyle/>
          <a:p>
            <a:r>
              <a:rPr lang="fr-FR" b="1" dirty="0"/>
              <a:t>I. </a:t>
            </a:r>
            <a:r>
              <a:rPr lang="fr-FR" b="1" dirty="0" smtClean="0"/>
              <a:t>Historique </a:t>
            </a:r>
            <a:endParaRPr lang="fr-CH" dirty="0"/>
          </a:p>
          <a:p>
            <a:r>
              <a:rPr lang="fr-FR" b="1" dirty="0"/>
              <a:t>II. </a:t>
            </a:r>
            <a:r>
              <a:rPr lang="fr-FR" b="1" dirty="0" smtClean="0"/>
              <a:t>CNUCED</a:t>
            </a:r>
          </a:p>
          <a:p>
            <a:pPr lvl="1"/>
            <a:r>
              <a:rPr lang="fr-FR" b="1" dirty="0" smtClean="0"/>
              <a:t>A. Mandat</a:t>
            </a:r>
          </a:p>
          <a:p>
            <a:pPr lvl="1"/>
            <a:r>
              <a:rPr lang="fr-FR" b="1" dirty="0" smtClean="0"/>
              <a:t>B. Budget</a:t>
            </a:r>
          </a:p>
          <a:p>
            <a:pPr lvl="1"/>
            <a:r>
              <a:rPr lang="fr-FR" b="1" dirty="0" smtClean="0"/>
              <a:t>C. Secrétariat</a:t>
            </a:r>
            <a:endParaRPr lang="fr-CH" dirty="0"/>
          </a:p>
          <a:p>
            <a:r>
              <a:rPr lang="fr-FR" b="1" dirty="0" smtClean="0"/>
              <a:t>III</a:t>
            </a:r>
            <a:r>
              <a:rPr lang="fr-FR" b="1" dirty="0"/>
              <a:t>. Mécanisme </a:t>
            </a:r>
            <a:r>
              <a:rPr lang="fr-FR" b="1" dirty="0" err="1"/>
              <a:t>intergouvernemental</a:t>
            </a:r>
            <a:endParaRPr lang="fr-CH" dirty="0"/>
          </a:p>
          <a:p>
            <a:r>
              <a:rPr lang="fr-FR" b="1" dirty="0" smtClean="0"/>
              <a:t>IV. </a:t>
            </a:r>
            <a:r>
              <a:rPr lang="fr-FR" b="1" dirty="0"/>
              <a:t>Documentation </a:t>
            </a:r>
            <a:endParaRPr lang="fr-FR" b="1" dirty="0" smtClean="0"/>
          </a:p>
          <a:p>
            <a:r>
              <a:rPr lang="fr-FR" b="1" dirty="0"/>
              <a:t>V. Coopération technique</a:t>
            </a:r>
            <a:endParaRPr lang="fr-CH" dirty="0"/>
          </a:p>
          <a:p>
            <a:endParaRPr lang="fr-CH" b="1" dirty="0"/>
          </a:p>
          <a:p>
            <a:endParaRPr lang="fr-CH" dirty="0"/>
          </a:p>
          <a:p>
            <a:endParaRPr lang="fr-CH" dirty="0"/>
          </a:p>
        </p:txBody>
      </p:sp>
    </p:spTree>
    <p:extLst>
      <p:ext uri="{BB962C8B-B14F-4D97-AF65-F5344CB8AC3E}">
        <p14:creationId xmlns:p14="http://schemas.microsoft.com/office/powerpoint/2010/main" val="1739740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IV. Documentation </a:t>
            </a:r>
            <a:endParaRPr lang="fr-CH" dirty="0"/>
          </a:p>
        </p:txBody>
      </p:sp>
      <p:sp>
        <p:nvSpPr>
          <p:cNvPr id="3" name="Espace réservé du contenu 2"/>
          <p:cNvSpPr>
            <a:spLocks noGrp="1"/>
          </p:cNvSpPr>
          <p:nvPr>
            <p:ph idx="1"/>
          </p:nvPr>
        </p:nvSpPr>
        <p:spPr/>
        <p:txBody>
          <a:bodyPr>
            <a:normAutofit/>
          </a:bodyPr>
          <a:lstStyle/>
          <a:p>
            <a:pPr lvl="0" eaLnBrk="0" hangingPunct="0"/>
            <a:r>
              <a:rPr lang="fr-FR" b="1" dirty="0"/>
              <a:t>Publications phares</a:t>
            </a:r>
            <a:r>
              <a:rPr lang="fr-FR" dirty="0"/>
              <a:t> (« </a:t>
            </a:r>
            <a:r>
              <a:rPr lang="fr-FR" dirty="0" err="1"/>
              <a:t>flagship</a:t>
            </a:r>
            <a:r>
              <a:rPr lang="fr-FR" dirty="0"/>
              <a:t> ») </a:t>
            </a:r>
            <a:r>
              <a:rPr lang="fr-FR" dirty="0" smtClean="0"/>
              <a:t>:</a:t>
            </a:r>
          </a:p>
          <a:p>
            <a:pPr lvl="0" eaLnBrk="0" hangingPunct="0"/>
            <a:endParaRPr lang="fr-CH" dirty="0"/>
          </a:p>
          <a:p>
            <a:pPr lvl="1" eaLnBrk="0" hangingPunct="0"/>
            <a:r>
              <a:rPr lang="fr-FR" dirty="0" smtClean="0"/>
              <a:t> </a:t>
            </a:r>
            <a:r>
              <a:rPr lang="fr-FR" i="1" dirty="0"/>
              <a:t>Rapport sur le commerce et le développement</a:t>
            </a:r>
            <a:r>
              <a:rPr lang="fr-FR" dirty="0"/>
              <a:t> </a:t>
            </a:r>
            <a:endParaRPr lang="fr-CH" dirty="0" smtClean="0"/>
          </a:p>
          <a:p>
            <a:pPr lvl="1" eaLnBrk="0" hangingPunct="0"/>
            <a:r>
              <a:rPr lang="fr-FR" i="1" dirty="0" smtClean="0"/>
              <a:t>Rapport </a:t>
            </a:r>
            <a:r>
              <a:rPr lang="fr-FR" i="1" dirty="0"/>
              <a:t>sur les pays les moins avancés</a:t>
            </a:r>
            <a:endParaRPr lang="fr-CH" dirty="0"/>
          </a:p>
          <a:p>
            <a:pPr lvl="1" eaLnBrk="0" hangingPunct="0"/>
            <a:r>
              <a:rPr lang="fr-FR" i="1" dirty="0" smtClean="0"/>
              <a:t>World Investment Report</a:t>
            </a:r>
            <a:r>
              <a:rPr lang="fr-FR" dirty="0" smtClean="0"/>
              <a:t> (Rapport sur l’investissement dans le monde)</a:t>
            </a:r>
          </a:p>
          <a:p>
            <a:pPr lvl="1" eaLnBrk="0" hangingPunct="0"/>
            <a:r>
              <a:rPr lang="fr-FR" i="1" dirty="0"/>
              <a:t>Étude sur les transports </a:t>
            </a:r>
            <a:r>
              <a:rPr lang="fr-FR" i="1" dirty="0" smtClean="0"/>
              <a:t>maritimes</a:t>
            </a:r>
            <a:endParaRPr lang="fr-FR" dirty="0" smtClean="0"/>
          </a:p>
          <a:p>
            <a:pPr lvl="1" eaLnBrk="0" hangingPunct="0"/>
            <a:r>
              <a:rPr lang="fr-FR" i="1" dirty="0"/>
              <a:t>Rapport sur le développement économique en </a:t>
            </a:r>
            <a:r>
              <a:rPr lang="fr-FR" i="1" dirty="0" smtClean="0"/>
              <a:t>Afrique</a:t>
            </a:r>
            <a:endParaRPr lang="fr-CH" dirty="0" smtClean="0"/>
          </a:p>
          <a:p>
            <a:pPr lvl="1" eaLnBrk="0" hangingPunct="0"/>
            <a:r>
              <a:rPr lang="fr-FR" i="1" dirty="0" smtClean="0"/>
              <a:t>Rapport </a:t>
            </a:r>
            <a:r>
              <a:rPr lang="fr-FR" i="1" dirty="0"/>
              <a:t>sur l’économie de l’information</a:t>
            </a:r>
            <a:endParaRPr lang="fr-CH" dirty="0"/>
          </a:p>
          <a:p>
            <a:pPr lvl="1" eaLnBrk="0" hangingPunct="0"/>
            <a:r>
              <a:rPr lang="fr-FR" i="1" dirty="0" smtClean="0"/>
              <a:t>Rapport </a:t>
            </a:r>
            <a:r>
              <a:rPr lang="fr-FR" i="1" dirty="0"/>
              <a:t>sur la technologie et l’innovation</a:t>
            </a:r>
            <a:endParaRPr lang="fr-CH" dirty="0"/>
          </a:p>
          <a:p>
            <a:pPr lvl="1" eaLnBrk="0" hangingPunct="0"/>
            <a:r>
              <a:rPr lang="fr-FR" i="1" dirty="0" smtClean="0"/>
              <a:t>Rapport </a:t>
            </a:r>
            <a:r>
              <a:rPr lang="fr-FR" i="1" dirty="0"/>
              <a:t>annuel de la CNUCED</a:t>
            </a:r>
            <a:endParaRPr lang="fr-CH" dirty="0"/>
          </a:p>
          <a:p>
            <a:endParaRPr lang="fr-CH" dirty="0"/>
          </a:p>
        </p:txBody>
      </p:sp>
    </p:spTree>
    <p:extLst>
      <p:ext uri="{BB962C8B-B14F-4D97-AF65-F5344CB8AC3E}">
        <p14:creationId xmlns:p14="http://schemas.microsoft.com/office/powerpoint/2010/main" val="3229993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IV. Documentation </a:t>
            </a:r>
            <a:endParaRPr lang="fr-CH" dirty="0"/>
          </a:p>
        </p:txBody>
      </p:sp>
      <p:sp>
        <p:nvSpPr>
          <p:cNvPr id="3" name="Espace réservé du contenu 2"/>
          <p:cNvSpPr>
            <a:spLocks noGrp="1"/>
          </p:cNvSpPr>
          <p:nvPr>
            <p:ph idx="1"/>
          </p:nvPr>
        </p:nvSpPr>
        <p:spPr/>
        <p:txBody>
          <a:bodyPr/>
          <a:lstStyle/>
          <a:p>
            <a:r>
              <a:rPr lang="fr-FR" b="1" dirty="0"/>
              <a:t>Autres publications</a:t>
            </a:r>
            <a:endParaRPr lang="fr-CH" dirty="0"/>
          </a:p>
          <a:p>
            <a:endParaRPr lang="fr-FR" dirty="0" smtClean="0"/>
          </a:p>
          <a:p>
            <a:r>
              <a:rPr lang="fr-FR" b="1" dirty="0"/>
              <a:t>Communiqués de </a:t>
            </a:r>
            <a:r>
              <a:rPr lang="fr-FR" b="1" dirty="0" smtClean="0"/>
              <a:t>presse</a:t>
            </a:r>
          </a:p>
          <a:p>
            <a:pPr marL="0" indent="0">
              <a:buNone/>
            </a:pPr>
            <a:r>
              <a:rPr lang="fr-FR" b="1" dirty="0" smtClean="0"/>
              <a:t> </a:t>
            </a:r>
            <a:endParaRPr lang="fr-CH" dirty="0"/>
          </a:p>
          <a:p>
            <a:endParaRPr lang="fr-FR" dirty="0" smtClean="0"/>
          </a:p>
          <a:p>
            <a:r>
              <a:rPr lang="fr-FR" b="1" dirty="0" smtClean="0"/>
              <a:t>Source</a:t>
            </a:r>
            <a:r>
              <a:rPr lang="fr-FR" dirty="0" smtClean="0"/>
              <a:t>: Unctad.org</a:t>
            </a:r>
            <a:endParaRPr lang="fr-CH" dirty="0"/>
          </a:p>
        </p:txBody>
      </p:sp>
    </p:spTree>
    <p:extLst>
      <p:ext uri="{BB962C8B-B14F-4D97-AF65-F5344CB8AC3E}">
        <p14:creationId xmlns:p14="http://schemas.microsoft.com/office/powerpoint/2010/main" val="3803047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V. Coopération </a:t>
            </a:r>
            <a:r>
              <a:rPr lang="fr-FR" b="1" dirty="0" smtClean="0"/>
              <a:t>technique</a:t>
            </a:r>
            <a:endParaRPr lang="fr-CH" dirty="0"/>
          </a:p>
        </p:txBody>
      </p:sp>
      <p:sp>
        <p:nvSpPr>
          <p:cNvPr id="3" name="Espace réservé du contenu 2"/>
          <p:cNvSpPr>
            <a:spLocks noGrp="1"/>
          </p:cNvSpPr>
          <p:nvPr>
            <p:ph idx="1"/>
          </p:nvPr>
        </p:nvSpPr>
        <p:spPr/>
        <p:txBody>
          <a:bodyPr/>
          <a:lstStyle/>
          <a:p>
            <a:r>
              <a:rPr lang="fr-FR" dirty="0"/>
              <a:t>Les activités de coopération technique sont destinées aux pays en développement, en particulier aux pays les moins </a:t>
            </a:r>
            <a:r>
              <a:rPr lang="fr-FR" dirty="0" smtClean="0"/>
              <a:t>avancés (PMA). </a:t>
            </a:r>
          </a:p>
          <a:p>
            <a:r>
              <a:rPr lang="fr-FR" dirty="0" smtClean="0"/>
              <a:t>Elles </a:t>
            </a:r>
            <a:r>
              <a:rPr lang="fr-FR" dirty="0"/>
              <a:t>sont financées par des fonds d’affectation spéciale (alimentés par les contributions volontaires de donateurs), le Programme des Nations Unies pour le développement (PNUD) et le budget ordinaire de l’ONU. </a:t>
            </a:r>
            <a:endParaRPr lang="fr-FR" dirty="0" smtClean="0"/>
          </a:p>
          <a:p>
            <a:r>
              <a:rPr lang="fr-FR" dirty="0" smtClean="0"/>
              <a:t>Elles </a:t>
            </a:r>
            <a:r>
              <a:rPr lang="fr-FR" dirty="0"/>
              <a:t>ont pour objectif d’aider ces pays à s’intégrer à l’économie mondiale  en renforçant leurs capacités dans divers domaines dans le cadre de projets menés au niveau national, </a:t>
            </a:r>
            <a:r>
              <a:rPr lang="fr-FR" dirty="0" err="1"/>
              <a:t>sous-régional</a:t>
            </a:r>
            <a:r>
              <a:rPr lang="fr-FR" dirty="0"/>
              <a:t>, régional et </a:t>
            </a:r>
            <a:r>
              <a:rPr lang="fr-FR" dirty="0" err="1"/>
              <a:t>interrégional</a:t>
            </a:r>
            <a:r>
              <a:rPr lang="fr-FR" dirty="0"/>
              <a:t>.</a:t>
            </a:r>
            <a:endParaRPr lang="fr-CH" dirty="0"/>
          </a:p>
          <a:p>
            <a:endParaRPr lang="fr-CH" dirty="0"/>
          </a:p>
        </p:txBody>
      </p:sp>
    </p:spTree>
    <p:extLst>
      <p:ext uri="{BB962C8B-B14F-4D97-AF65-F5344CB8AC3E}">
        <p14:creationId xmlns:p14="http://schemas.microsoft.com/office/powerpoint/2010/main" val="3014130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V. Coopération </a:t>
            </a:r>
            <a:r>
              <a:rPr lang="fr-FR" b="1" dirty="0" smtClean="0"/>
              <a:t>technique</a:t>
            </a:r>
            <a:endParaRPr lang="fr-CH" dirty="0"/>
          </a:p>
        </p:txBody>
      </p:sp>
      <p:sp>
        <p:nvSpPr>
          <p:cNvPr id="3" name="Espace réservé du contenu 2"/>
          <p:cNvSpPr>
            <a:spLocks noGrp="1"/>
          </p:cNvSpPr>
          <p:nvPr>
            <p:ph idx="1"/>
          </p:nvPr>
        </p:nvSpPr>
        <p:spPr/>
        <p:txBody>
          <a:bodyPr/>
          <a:lstStyle/>
          <a:p>
            <a:r>
              <a:rPr lang="fr-FR" dirty="0"/>
              <a:t>Initiative </a:t>
            </a:r>
            <a:r>
              <a:rPr lang="fr-FR" dirty="0" err="1"/>
              <a:t>BioTrade</a:t>
            </a:r>
            <a:r>
              <a:rPr lang="fr-FR" dirty="0"/>
              <a:t> (biodiversité</a:t>
            </a:r>
            <a:r>
              <a:rPr lang="fr-FR" dirty="0" smtClean="0"/>
              <a:t>)</a:t>
            </a:r>
          </a:p>
          <a:p>
            <a:r>
              <a:rPr lang="fr-FR" dirty="0"/>
              <a:t>Programme EMPRETEC (entreprenariat</a:t>
            </a:r>
            <a:r>
              <a:rPr lang="fr-FR" dirty="0" smtClean="0"/>
              <a:t>)</a:t>
            </a:r>
          </a:p>
          <a:p>
            <a:r>
              <a:rPr lang="fr-FR" dirty="0"/>
              <a:t>Système douanier automatisé (SYDONIA</a:t>
            </a:r>
            <a:r>
              <a:rPr lang="fr-FR" dirty="0" smtClean="0"/>
              <a:t>)</a:t>
            </a:r>
          </a:p>
          <a:p>
            <a:r>
              <a:rPr lang="fr-FR" dirty="0"/>
              <a:t>Système de gestion et d’analyse de la dette (SYGADE</a:t>
            </a:r>
            <a:r>
              <a:rPr lang="fr-FR" dirty="0" smtClean="0"/>
              <a:t>)</a:t>
            </a:r>
          </a:p>
          <a:p>
            <a:r>
              <a:rPr lang="fr-FR" dirty="0"/>
              <a:t>Institut virtuel (formation</a:t>
            </a:r>
            <a:r>
              <a:rPr lang="fr-FR" dirty="0" smtClean="0"/>
              <a:t>)</a:t>
            </a:r>
          </a:p>
          <a:p>
            <a:endParaRPr lang="fr-FR" dirty="0" smtClean="0"/>
          </a:p>
          <a:p>
            <a:r>
              <a:rPr lang="fr-FR" b="1" dirty="0"/>
              <a:t>Source</a:t>
            </a:r>
            <a:r>
              <a:rPr lang="fr-FR" dirty="0"/>
              <a:t> : Guide </a:t>
            </a:r>
            <a:r>
              <a:rPr lang="fr-FR" dirty="0" smtClean="0"/>
              <a:t>de la </a:t>
            </a:r>
            <a:r>
              <a:rPr lang="fr-FR" dirty="0"/>
              <a:t>coopération technique (UNCTAD/DOM/2009/2) (1051416)</a:t>
            </a:r>
            <a:endParaRPr lang="fr-CH" dirty="0"/>
          </a:p>
        </p:txBody>
      </p:sp>
    </p:spTree>
    <p:extLst>
      <p:ext uri="{BB962C8B-B14F-4D97-AF65-F5344CB8AC3E}">
        <p14:creationId xmlns:p14="http://schemas.microsoft.com/office/powerpoint/2010/main" val="1262127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RESSOURCES</a:t>
            </a:r>
            <a:endParaRPr lang="fr-CH" b="1" dirty="0"/>
          </a:p>
        </p:txBody>
      </p:sp>
      <p:sp>
        <p:nvSpPr>
          <p:cNvPr id="3" name="Espace réservé du contenu 2"/>
          <p:cNvSpPr>
            <a:spLocks noGrp="1"/>
          </p:cNvSpPr>
          <p:nvPr>
            <p:ph idx="1"/>
          </p:nvPr>
        </p:nvSpPr>
        <p:spPr/>
        <p:txBody>
          <a:bodyPr>
            <a:normAutofit lnSpcReduction="10000"/>
          </a:bodyPr>
          <a:lstStyle/>
          <a:p>
            <a:r>
              <a:rPr lang="fr-FR" dirty="0" smtClean="0"/>
              <a:t>Site de la Section</a:t>
            </a:r>
          </a:p>
          <a:p>
            <a:r>
              <a:rPr lang="fr-FR" dirty="0" smtClean="0"/>
              <a:t>Site de la CNUCED (Unctad.org)</a:t>
            </a:r>
          </a:p>
          <a:p>
            <a:r>
              <a:rPr lang="fr-FR" dirty="0"/>
              <a:t>Les 50 ans de la CNUCED (UNCTAD/OSG/2004/1) </a:t>
            </a:r>
            <a:endParaRPr lang="fr-FR" dirty="0" smtClean="0"/>
          </a:p>
          <a:p>
            <a:r>
              <a:rPr lang="fr-FR" dirty="0"/>
              <a:t>Guide </a:t>
            </a:r>
            <a:r>
              <a:rPr lang="fr-FR" dirty="0" smtClean="0"/>
              <a:t>de la </a:t>
            </a:r>
            <a:r>
              <a:rPr lang="fr-FR" dirty="0"/>
              <a:t>coopération technique (UNCTAD/DOM/2009/2) </a:t>
            </a:r>
            <a:endParaRPr lang="fr-FR" dirty="0" smtClean="0"/>
          </a:p>
          <a:p>
            <a:r>
              <a:rPr lang="fr-FR" dirty="0"/>
              <a:t>La CNUCED en bref  (UNCTAD/OSG/CIO/2012/8</a:t>
            </a:r>
            <a:r>
              <a:rPr lang="fr-FR" dirty="0" smtClean="0"/>
              <a:t>)</a:t>
            </a:r>
          </a:p>
          <a:p>
            <a:r>
              <a:rPr lang="fr-CH" dirty="0"/>
              <a:t>Guide à l’intention des nouveaux représentants (UNCTAD/OSG/MISC/2013/2)</a:t>
            </a:r>
          </a:p>
          <a:p>
            <a:r>
              <a:rPr lang="fr-FR" dirty="0" smtClean="0"/>
              <a:t>Promouvoir </a:t>
            </a:r>
            <a:r>
              <a:rPr lang="fr-FR" dirty="0"/>
              <a:t>la prospérité pour tous  (UNCTAD/OSG/CIO/2014/2) </a:t>
            </a:r>
            <a:endParaRPr lang="fr-FR" dirty="0" smtClean="0"/>
          </a:p>
          <a:p>
            <a:r>
              <a:rPr lang="fr-CH" dirty="0" smtClean="0"/>
              <a:t>Rapport annuel 2016 (UNCTAD/DOM/2017)</a:t>
            </a:r>
            <a:endParaRPr lang="fr-CH" dirty="0"/>
          </a:p>
        </p:txBody>
      </p:sp>
    </p:spTree>
    <p:extLst>
      <p:ext uri="{BB962C8B-B14F-4D97-AF65-F5344CB8AC3E}">
        <p14:creationId xmlns:p14="http://schemas.microsoft.com/office/powerpoint/2010/main" val="4209245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067384"/>
          </a:xfrm>
        </p:spPr>
        <p:txBody>
          <a:bodyPr/>
          <a:lstStyle/>
          <a:p>
            <a:r>
              <a:rPr lang="fr-CH" b="1" dirty="0" smtClean="0"/>
              <a:t>CNUCED</a:t>
            </a:r>
            <a:endParaRPr lang="fr-CH" b="1" dirty="0"/>
          </a:p>
        </p:txBody>
      </p:sp>
      <p:sp>
        <p:nvSpPr>
          <p:cNvPr id="3" name="Sous-titre 2"/>
          <p:cNvSpPr>
            <a:spLocks noGrp="1"/>
          </p:cNvSpPr>
          <p:nvPr>
            <p:ph type="subTitle" idx="1"/>
          </p:nvPr>
        </p:nvSpPr>
        <p:spPr>
          <a:xfrm>
            <a:off x="1524000" y="2654968"/>
            <a:ext cx="9144000" cy="3250532"/>
          </a:xfrm>
        </p:spPr>
        <p:txBody>
          <a:bodyPr/>
          <a:lstStyle/>
          <a:p>
            <a:r>
              <a:rPr lang="fr-CH" sz="4800" b="1" dirty="0" smtClean="0"/>
              <a:t>Thématiques</a:t>
            </a:r>
          </a:p>
          <a:p>
            <a:r>
              <a:rPr lang="fr-CH" sz="4800" b="1" dirty="0" smtClean="0"/>
              <a:t>Types de textes</a:t>
            </a:r>
          </a:p>
          <a:p>
            <a:r>
              <a:rPr lang="fr-CH" sz="4800" b="1" dirty="0" smtClean="0"/>
              <a:t>Sources</a:t>
            </a:r>
            <a:endParaRPr lang="fr-CH" sz="4800" b="1" dirty="0"/>
          </a:p>
        </p:txBody>
      </p:sp>
    </p:spTree>
    <p:extLst>
      <p:ext uri="{BB962C8B-B14F-4D97-AF65-F5344CB8AC3E}">
        <p14:creationId xmlns:p14="http://schemas.microsoft.com/office/powerpoint/2010/main" val="903346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7621" y="365125"/>
            <a:ext cx="10736179" cy="597401"/>
          </a:xfrm>
        </p:spPr>
        <p:txBody>
          <a:bodyPr>
            <a:normAutofit/>
          </a:bodyPr>
          <a:lstStyle/>
          <a:p>
            <a:r>
              <a:rPr lang="fr-CH" sz="3200" b="1" dirty="0" smtClean="0"/>
              <a:t>Thématiques</a:t>
            </a:r>
            <a:endParaRPr lang="fr-CH" sz="3200" b="1" dirty="0"/>
          </a:p>
        </p:txBody>
      </p:sp>
      <p:sp>
        <p:nvSpPr>
          <p:cNvPr id="3" name="Espace réservé du contenu 2"/>
          <p:cNvSpPr>
            <a:spLocks noGrp="1"/>
          </p:cNvSpPr>
          <p:nvPr>
            <p:ph idx="1"/>
          </p:nvPr>
        </p:nvSpPr>
        <p:spPr>
          <a:xfrm>
            <a:off x="697832" y="1363579"/>
            <a:ext cx="10655969" cy="4813384"/>
          </a:xfrm>
        </p:spPr>
        <p:txBody>
          <a:bodyPr>
            <a:normAutofit fontScale="92500" lnSpcReduction="20000"/>
          </a:bodyPr>
          <a:lstStyle/>
          <a:p>
            <a:pPr eaLnBrk="0" hangingPunct="0"/>
            <a:r>
              <a:rPr lang="fr-CH" sz="3000" b="1" dirty="0" smtClean="0"/>
              <a:t>Commerce </a:t>
            </a:r>
            <a:r>
              <a:rPr lang="fr-CH" sz="3000" b="1" dirty="0"/>
              <a:t>des produits de base </a:t>
            </a:r>
            <a:r>
              <a:rPr lang="fr-CH" sz="3000" dirty="0"/>
              <a:t>et </a:t>
            </a:r>
            <a:r>
              <a:rPr lang="fr-CH" sz="3000" b="1" dirty="0"/>
              <a:t>développement</a:t>
            </a:r>
            <a:r>
              <a:rPr lang="fr-CH" sz="3000" dirty="0"/>
              <a:t> ;</a:t>
            </a:r>
          </a:p>
          <a:p>
            <a:pPr eaLnBrk="0" hangingPunct="0"/>
            <a:r>
              <a:rPr lang="fr-CH" sz="3000" b="1" dirty="0" smtClean="0"/>
              <a:t>Commerce des marchandises et commerce des services</a:t>
            </a:r>
            <a:r>
              <a:rPr lang="fr-CH" sz="3000" dirty="0" smtClean="0"/>
              <a:t> ; </a:t>
            </a:r>
            <a:endParaRPr lang="fr-CH" sz="3000" dirty="0"/>
          </a:p>
          <a:p>
            <a:pPr eaLnBrk="0" hangingPunct="0"/>
            <a:r>
              <a:rPr lang="fr-CH" sz="3000" dirty="0" smtClean="0"/>
              <a:t>Commerce et </a:t>
            </a:r>
            <a:r>
              <a:rPr lang="fr-CH" sz="3000" b="1" dirty="0" smtClean="0"/>
              <a:t>environnement ; changements climatiques</a:t>
            </a:r>
          </a:p>
          <a:p>
            <a:pPr eaLnBrk="0" hangingPunct="0"/>
            <a:r>
              <a:rPr lang="fr-CH" sz="3000" b="1" dirty="0" smtClean="0"/>
              <a:t>Commerce électronique et économie numérique</a:t>
            </a:r>
            <a:r>
              <a:rPr lang="fr-CH" sz="3000" dirty="0" smtClean="0"/>
              <a:t> ;</a:t>
            </a:r>
          </a:p>
          <a:p>
            <a:pPr eaLnBrk="0" hangingPunct="0"/>
            <a:r>
              <a:rPr lang="fr-CH" sz="3000" b="1" dirty="0" smtClean="0"/>
              <a:t>Intégration </a:t>
            </a:r>
            <a:r>
              <a:rPr lang="fr-CH" sz="3000" b="1" dirty="0"/>
              <a:t>et coopération économiques</a:t>
            </a:r>
            <a:r>
              <a:rPr lang="fr-CH" sz="3000" dirty="0"/>
              <a:t> ; accords commerciaux régionaux ; coopération </a:t>
            </a:r>
            <a:r>
              <a:rPr lang="fr-CH" sz="3000" b="1" dirty="0"/>
              <a:t>Sud-Sud </a:t>
            </a:r>
            <a:r>
              <a:rPr lang="fr-CH" sz="3000" dirty="0"/>
              <a:t>;	 </a:t>
            </a:r>
          </a:p>
          <a:p>
            <a:pPr eaLnBrk="0" hangingPunct="0"/>
            <a:r>
              <a:rPr lang="fr-CH" sz="3000" dirty="0" smtClean="0"/>
              <a:t>Transports; </a:t>
            </a:r>
            <a:r>
              <a:rPr lang="fr-CH" sz="3000" dirty="0"/>
              <a:t>logistique </a:t>
            </a:r>
            <a:r>
              <a:rPr lang="fr-CH" sz="3000" dirty="0" smtClean="0"/>
              <a:t>commerciale; douanes; </a:t>
            </a:r>
            <a:r>
              <a:rPr lang="fr-CH" sz="3000" b="1" dirty="0"/>
              <a:t>facilitation du commerce</a:t>
            </a:r>
            <a:r>
              <a:rPr lang="fr-CH" sz="3000" dirty="0"/>
              <a:t> </a:t>
            </a:r>
            <a:r>
              <a:rPr lang="fr-CH" sz="3000" dirty="0" smtClean="0"/>
              <a:t>(éviter «des échanges» dans les textes de la CNUCED);</a:t>
            </a:r>
            <a:r>
              <a:rPr lang="fr-CH" sz="3000" dirty="0"/>
              <a:t>	 </a:t>
            </a:r>
          </a:p>
          <a:p>
            <a:pPr eaLnBrk="0" hangingPunct="0"/>
            <a:r>
              <a:rPr lang="fr-CH" sz="3000" b="1" dirty="0" smtClean="0"/>
              <a:t>Réglementation </a:t>
            </a:r>
            <a:r>
              <a:rPr lang="fr-CH" sz="3000" b="1" dirty="0"/>
              <a:t>commerciale</a:t>
            </a:r>
            <a:r>
              <a:rPr lang="fr-CH" sz="3000" dirty="0"/>
              <a:t> ; droit et politique de la </a:t>
            </a:r>
            <a:r>
              <a:rPr lang="fr-CH" sz="3000" b="1" dirty="0"/>
              <a:t>concurrence</a:t>
            </a:r>
            <a:r>
              <a:rPr lang="fr-CH" sz="3000" dirty="0"/>
              <a:t> ; droit et politique de la </a:t>
            </a:r>
            <a:r>
              <a:rPr lang="fr-CH" sz="3000" b="1" dirty="0"/>
              <a:t>protection du </a:t>
            </a:r>
            <a:r>
              <a:rPr lang="fr-CH" sz="3000" b="1" dirty="0" smtClean="0"/>
              <a:t>consommateur</a:t>
            </a:r>
            <a:r>
              <a:rPr lang="fr-CH" sz="3000" dirty="0"/>
              <a:t> ;</a:t>
            </a:r>
          </a:p>
          <a:p>
            <a:pPr eaLnBrk="0" hangingPunct="0"/>
            <a:r>
              <a:rPr lang="fr-CH" sz="3000" b="1" dirty="0" smtClean="0"/>
              <a:t>Normes internationales de comptabilité et de publication </a:t>
            </a:r>
            <a:r>
              <a:rPr lang="fr-CH" sz="3000" dirty="0" smtClean="0"/>
              <a:t>;</a:t>
            </a:r>
          </a:p>
          <a:p>
            <a:pPr marL="0" indent="0" eaLnBrk="0" hangingPunct="0">
              <a:buNone/>
            </a:pPr>
            <a:r>
              <a:rPr lang="fr-CH" sz="2400" dirty="0"/>
              <a:t>	</a:t>
            </a:r>
            <a:r>
              <a:rPr lang="fr-CH" sz="2400" dirty="0" smtClean="0"/>
              <a:t>										</a:t>
            </a:r>
            <a:r>
              <a:rPr lang="fr-CH" sz="2400" i="1" dirty="0" smtClean="0"/>
              <a:t>(…)</a:t>
            </a:r>
            <a:endParaRPr lang="fr-CH" sz="2400" i="1" dirty="0"/>
          </a:p>
        </p:txBody>
      </p:sp>
    </p:spTree>
    <p:extLst>
      <p:ext uri="{BB962C8B-B14F-4D97-AF65-F5344CB8AC3E}">
        <p14:creationId xmlns:p14="http://schemas.microsoft.com/office/powerpoint/2010/main" val="9318650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6683"/>
            <a:ext cx="10515600" cy="717717"/>
          </a:xfrm>
        </p:spPr>
        <p:txBody>
          <a:bodyPr>
            <a:normAutofit/>
          </a:bodyPr>
          <a:lstStyle/>
          <a:p>
            <a:r>
              <a:rPr lang="fr-CH" sz="3200" b="1" dirty="0" smtClean="0"/>
              <a:t>Thématiques </a:t>
            </a:r>
            <a:r>
              <a:rPr lang="fr-CH" sz="2800" b="1" i="1" dirty="0" smtClean="0"/>
              <a:t>(suite)</a:t>
            </a:r>
            <a:endParaRPr lang="fr-CH" sz="2800" b="1" i="1" dirty="0"/>
          </a:p>
        </p:txBody>
      </p:sp>
      <p:sp>
        <p:nvSpPr>
          <p:cNvPr id="3" name="Espace réservé du contenu 2"/>
          <p:cNvSpPr>
            <a:spLocks noGrp="1"/>
          </p:cNvSpPr>
          <p:nvPr>
            <p:ph idx="1"/>
          </p:nvPr>
        </p:nvSpPr>
        <p:spPr>
          <a:xfrm>
            <a:off x="838200" y="1435768"/>
            <a:ext cx="10832432" cy="4741195"/>
          </a:xfrm>
        </p:spPr>
        <p:txBody>
          <a:bodyPr>
            <a:normAutofit/>
          </a:bodyPr>
          <a:lstStyle/>
          <a:p>
            <a:r>
              <a:rPr lang="fr-CH" b="1" dirty="0"/>
              <a:t>Investissement ; </a:t>
            </a:r>
            <a:r>
              <a:rPr lang="fr-CH" b="1" dirty="0" smtClean="0"/>
              <a:t>investissement étranger direct</a:t>
            </a:r>
            <a:r>
              <a:rPr lang="fr-CH" b="1" dirty="0"/>
              <a:t> ; </a:t>
            </a:r>
            <a:r>
              <a:rPr lang="fr-CH" dirty="0"/>
              <a:t>entreprises multinationales ; accords internationaux d’investissement ; </a:t>
            </a:r>
            <a:r>
              <a:rPr lang="fr-CH" dirty="0" smtClean="0"/>
              <a:t>politiques </a:t>
            </a:r>
            <a:r>
              <a:rPr lang="fr-CH" dirty="0"/>
              <a:t>d’investissement</a:t>
            </a:r>
            <a:r>
              <a:rPr lang="fr-CH" b="1" dirty="0"/>
              <a:t> ;</a:t>
            </a:r>
            <a:r>
              <a:rPr lang="fr-CH" dirty="0"/>
              <a:t> </a:t>
            </a:r>
            <a:endParaRPr lang="fr-CH" b="1" dirty="0" smtClean="0"/>
          </a:p>
          <a:p>
            <a:r>
              <a:rPr lang="fr-CH" b="1" dirty="0" smtClean="0"/>
              <a:t>Financement </a:t>
            </a:r>
            <a:r>
              <a:rPr lang="fr-CH" b="1" dirty="0"/>
              <a:t>du développement ; dette et finance internationale </a:t>
            </a:r>
            <a:r>
              <a:rPr lang="fr-CH" b="1" dirty="0" smtClean="0"/>
              <a:t>;</a:t>
            </a:r>
          </a:p>
          <a:p>
            <a:r>
              <a:rPr lang="fr-CH" b="1" dirty="0" smtClean="0"/>
              <a:t>Technologie </a:t>
            </a:r>
            <a:r>
              <a:rPr lang="fr-CH" b="1" dirty="0"/>
              <a:t>et innovation ;</a:t>
            </a:r>
            <a:endParaRPr lang="fr-CH" dirty="0"/>
          </a:p>
          <a:p>
            <a:r>
              <a:rPr lang="fr-CH" b="1" dirty="0" smtClean="0"/>
              <a:t>Secteur </a:t>
            </a:r>
            <a:r>
              <a:rPr lang="fr-CH" b="1" dirty="0"/>
              <a:t>privé et développement des entreprises </a:t>
            </a:r>
            <a:r>
              <a:rPr lang="fr-CH" b="1" dirty="0" smtClean="0"/>
              <a:t>;</a:t>
            </a:r>
          </a:p>
          <a:p>
            <a:r>
              <a:rPr lang="fr-CH" b="1" dirty="0"/>
              <a:t>Afrique, pays les moins </a:t>
            </a:r>
            <a:r>
              <a:rPr lang="fr-CH" b="1" dirty="0" smtClean="0"/>
              <a:t>avancés (PMA), </a:t>
            </a:r>
            <a:r>
              <a:rPr lang="fr-CH" b="1" dirty="0"/>
              <a:t>pays en développement sans littoral, petits États insulaires </a:t>
            </a:r>
            <a:r>
              <a:rPr lang="fr-CH" b="1" dirty="0" smtClean="0"/>
              <a:t>en </a:t>
            </a:r>
            <a:r>
              <a:rPr lang="fr-CH" b="1" dirty="0" smtClean="0"/>
              <a:t>développement (PEID)</a:t>
            </a:r>
            <a:r>
              <a:rPr lang="fr-CH" b="1" dirty="0"/>
              <a:t> ; Palestine </a:t>
            </a:r>
            <a:r>
              <a:rPr lang="fr-CH" b="1" dirty="0" smtClean="0"/>
              <a:t>;</a:t>
            </a:r>
          </a:p>
        </p:txBody>
      </p:sp>
    </p:spTree>
    <p:extLst>
      <p:ext uri="{BB962C8B-B14F-4D97-AF65-F5344CB8AC3E}">
        <p14:creationId xmlns:p14="http://schemas.microsoft.com/office/powerpoint/2010/main" val="339238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0957"/>
            <a:ext cx="10515600" cy="781885"/>
          </a:xfrm>
        </p:spPr>
        <p:txBody>
          <a:bodyPr>
            <a:normAutofit/>
          </a:bodyPr>
          <a:lstStyle/>
          <a:p>
            <a:r>
              <a:rPr lang="fr-CH" sz="3200" b="1" dirty="0" smtClean="0"/>
              <a:t>Thématiques transversales</a:t>
            </a:r>
            <a:endParaRPr lang="fr-CH" sz="3200" b="1" dirty="0"/>
          </a:p>
        </p:txBody>
      </p:sp>
      <p:sp>
        <p:nvSpPr>
          <p:cNvPr id="3" name="Espace réservé du contenu 2"/>
          <p:cNvSpPr>
            <a:spLocks noGrp="1"/>
          </p:cNvSpPr>
          <p:nvPr>
            <p:ph idx="1"/>
          </p:nvPr>
        </p:nvSpPr>
        <p:spPr>
          <a:xfrm>
            <a:off x="838200" y="1219200"/>
            <a:ext cx="10515600" cy="4957763"/>
          </a:xfrm>
        </p:spPr>
        <p:txBody>
          <a:bodyPr/>
          <a:lstStyle/>
          <a:p>
            <a:r>
              <a:rPr lang="fr-CH" b="1" dirty="0" smtClean="0"/>
              <a:t>Femmes et développement; jeunes et développement;</a:t>
            </a:r>
          </a:p>
          <a:p>
            <a:r>
              <a:rPr lang="fr-CH" b="1" dirty="0" smtClean="0"/>
              <a:t>ODD.</a:t>
            </a:r>
            <a:endParaRPr lang="fr-CH" b="1" dirty="0"/>
          </a:p>
        </p:txBody>
      </p:sp>
    </p:spTree>
    <p:extLst>
      <p:ext uri="{BB962C8B-B14F-4D97-AF65-F5344CB8AC3E}">
        <p14:creationId xmlns:p14="http://schemas.microsoft.com/office/powerpoint/2010/main" val="16211895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44525"/>
          </a:xfrm>
        </p:spPr>
        <p:txBody>
          <a:bodyPr>
            <a:normAutofit/>
          </a:bodyPr>
          <a:lstStyle/>
          <a:p>
            <a:r>
              <a:rPr lang="fr-CH" sz="3200" b="1" dirty="0" smtClean="0"/>
              <a:t>Types de textes - Caractéristiques</a:t>
            </a:r>
            <a:endParaRPr lang="fr-CH" sz="3200" b="1" dirty="0"/>
          </a:p>
        </p:txBody>
      </p:sp>
      <p:sp>
        <p:nvSpPr>
          <p:cNvPr id="3" name="Espace réservé du contenu 2"/>
          <p:cNvSpPr>
            <a:spLocks noGrp="1"/>
          </p:cNvSpPr>
          <p:nvPr>
            <p:ph idx="1"/>
          </p:nvPr>
        </p:nvSpPr>
        <p:spPr>
          <a:xfrm>
            <a:off x="838200" y="1724526"/>
            <a:ext cx="10515599" cy="4452437"/>
          </a:xfrm>
        </p:spPr>
        <p:txBody>
          <a:bodyPr/>
          <a:lstStyle/>
          <a:p>
            <a:r>
              <a:rPr lang="fr-CH" b="1" dirty="0" smtClean="0"/>
              <a:t>Très variés </a:t>
            </a:r>
          </a:p>
          <a:p>
            <a:r>
              <a:rPr lang="fr-CH" b="1" dirty="0" smtClean="0"/>
              <a:t>Très peu de reprises</a:t>
            </a:r>
          </a:p>
          <a:p>
            <a:r>
              <a:rPr lang="fr-CH" b="1" dirty="0" smtClean="0"/>
              <a:t>D’une technicité moyenne à élevée</a:t>
            </a:r>
          </a:p>
          <a:p>
            <a:r>
              <a:rPr lang="fr-CH" b="1" dirty="0" smtClean="0"/>
              <a:t>En prise avec l’actualité économique, financière et politique internationale</a:t>
            </a:r>
          </a:p>
        </p:txBody>
      </p:sp>
    </p:spTree>
    <p:extLst>
      <p:ext uri="{BB962C8B-B14F-4D97-AF65-F5344CB8AC3E}">
        <p14:creationId xmlns:p14="http://schemas.microsoft.com/office/powerpoint/2010/main" val="1362130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 Historique </a:t>
            </a:r>
            <a:endParaRPr lang="fr-CH" dirty="0"/>
          </a:p>
        </p:txBody>
      </p:sp>
      <p:sp>
        <p:nvSpPr>
          <p:cNvPr id="3" name="Espace réservé du contenu 2"/>
          <p:cNvSpPr>
            <a:spLocks noGrp="1"/>
          </p:cNvSpPr>
          <p:nvPr>
            <p:ph idx="1"/>
          </p:nvPr>
        </p:nvSpPr>
        <p:spPr>
          <a:xfrm>
            <a:off x="838200" y="1368425"/>
            <a:ext cx="10515600" cy="4351338"/>
          </a:xfrm>
        </p:spPr>
        <p:txBody>
          <a:bodyPr>
            <a:normAutofit fontScale="92500" lnSpcReduction="20000"/>
          </a:bodyPr>
          <a:lstStyle/>
          <a:p>
            <a:r>
              <a:rPr lang="fr-FR" dirty="0"/>
              <a:t>Charte de la Havane instituant une organisation </a:t>
            </a:r>
            <a:r>
              <a:rPr lang="fr-FR" dirty="0" smtClean="0"/>
              <a:t>internationale </a:t>
            </a:r>
            <a:r>
              <a:rPr lang="fr-FR" dirty="0"/>
              <a:t>du commerce </a:t>
            </a:r>
            <a:endParaRPr lang="fr-FR" dirty="0" smtClean="0"/>
          </a:p>
          <a:p>
            <a:r>
              <a:rPr lang="fr-FR" dirty="0"/>
              <a:t>Accord général sur les tarifs douaniers et le commerce (GATT)</a:t>
            </a:r>
            <a:endParaRPr lang="fr-CH" dirty="0"/>
          </a:p>
          <a:p>
            <a:r>
              <a:rPr lang="fr-FR" dirty="0"/>
              <a:t>Conférence des Nations Unies sur le commerce et le développement à Genève </a:t>
            </a:r>
            <a:endParaRPr lang="fr-FR" dirty="0" smtClean="0"/>
          </a:p>
          <a:p>
            <a:r>
              <a:rPr lang="fr-FR" dirty="0"/>
              <a:t>En décembre 1964, l’Assemblée générale des Nations Unies approuve la constitution de la CNUCED</a:t>
            </a:r>
            <a:endParaRPr lang="fr-CH" dirty="0"/>
          </a:p>
          <a:p>
            <a:r>
              <a:rPr lang="fr-FR" dirty="0"/>
              <a:t>Raul </a:t>
            </a:r>
            <a:r>
              <a:rPr lang="fr-FR" dirty="0" err="1"/>
              <a:t>Prebisch</a:t>
            </a:r>
            <a:r>
              <a:rPr lang="fr-FR" dirty="0"/>
              <a:t> est nommé Secrétaire général de la CNUCED par le Secrétaire général de l’ONU (U Thant</a:t>
            </a:r>
            <a:r>
              <a:rPr lang="fr-FR" dirty="0" smtClean="0"/>
              <a:t>)</a:t>
            </a:r>
          </a:p>
          <a:p>
            <a:pPr eaLnBrk="0" hangingPunct="0"/>
            <a:r>
              <a:rPr lang="fr-FR" b="1" dirty="0" smtClean="0"/>
              <a:t>Sources</a:t>
            </a:r>
            <a:r>
              <a:rPr lang="fr-FR" dirty="0"/>
              <a:t> : 	</a:t>
            </a:r>
            <a:endParaRPr lang="fr-CH" dirty="0"/>
          </a:p>
          <a:p>
            <a:pPr lvl="1" eaLnBrk="0" hangingPunct="0"/>
            <a:r>
              <a:rPr lang="fr-FR" dirty="0" smtClean="0"/>
              <a:t>Les </a:t>
            </a:r>
            <a:r>
              <a:rPr lang="fr-FR" dirty="0"/>
              <a:t>50 ans de la CNUCED (UNCTAD/OSG/2004/1) (1403541</a:t>
            </a:r>
            <a:r>
              <a:rPr lang="fr-FR" dirty="0" smtClean="0"/>
              <a:t>)</a:t>
            </a:r>
          </a:p>
          <a:p>
            <a:pPr lvl="1" eaLnBrk="0" hangingPunct="0"/>
            <a:r>
              <a:rPr lang="fr-FR" dirty="0"/>
              <a:t>Promouvoir la prospérité pour tous  (UNCTAD/OSG/CIO/2014/2) (1425177)</a:t>
            </a:r>
            <a:endParaRPr lang="fr-CH" dirty="0"/>
          </a:p>
          <a:p>
            <a:pPr lvl="1" eaLnBrk="0" hangingPunct="0"/>
            <a:endParaRPr lang="fr-CH" dirty="0"/>
          </a:p>
          <a:p>
            <a:endParaRPr lang="fr-CH" dirty="0"/>
          </a:p>
        </p:txBody>
      </p:sp>
    </p:spTree>
    <p:extLst>
      <p:ext uri="{BB962C8B-B14F-4D97-AF65-F5344CB8AC3E}">
        <p14:creationId xmlns:p14="http://schemas.microsoft.com/office/powerpoint/2010/main" val="2108694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01675"/>
          </a:xfrm>
        </p:spPr>
        <p:txBody>
          <a:bodyPr>
            <a:normAutofit/>
          </a:bodyPr>
          <a:lstStyle/>
          <a:p>
            <a:r>
              <a:rPr lang="fr-CH" sz="3200" b="1" dirty="0" smtClean="0"/>
              <a:t>Types de textes  </a:t>
            </a:r>
            <a:endParaRPr lang="fr-CH" sz="3200" b="1" dirty="0"/>
          </a:p>
        </p:txBody>
      </p:sp>
      <p:sp>
        <p:nvSpPr>
          <p:cNvPr id="3" name="Espace réservé du contenu 2"/>
          <p:cNvSpPr>
            <a:spLocks noGrp="1"/>
          </p:cNvSpPr>
          <p:nvPr>
            <p:ph idx="1"/>
          </p:nvPr>
        </p:nvSpPr>
        <p:spPr>
          <a:xfrm>
            <a:off x="721895" y="2125579"/>
            <a:ext cx="10631905" cy="4051384"/>
          </a:xfrm>
        </p:spPr>
        <p:txBody>
          <a:bodyPr/>
          <a:lstStyle/>
          <a:p>
            <a:r>
              <a:rPr lang="fr-CH" dirty="0" smtClean="0"/>
              <a:t>Communiqués de presse </a:t>
            </a:r>
          </a:p>
          <a:p>
            <a:r>
              <a:rPr lang="fr-CH" dirty="0" smtClean="0"/>
              <a:t>«Notes du secrétariat» pour les sessions des groupes d’experts et des réunions d’experts – autant de sujets que de groupes </a:t>
            </a:r>
          </a:p>
          <a:p>
            <a:r>
              <a:rPr lang="fr-CH" dirty="0" smtClean="0"/>
              <a:t>Rapports phares : rapport lui-même + aperçu général </a:t>
            </a:r>
          </a:p>
          <a:p>
            <a:endParaRPr lang="fr-CH" dirty="0"/>
          </a:p>
        </p:txBody>
      </p:sp>
    </p:spTree>
    <p:extLst>
      <p:ext uri="{BB962C8B-B14F-4D97-AF65-F5344CB8AC3E}">
        <p14:creationId xmlns:p14="http://schemas.microsoft.com/office/powerpoint/2010/main" val="3836514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8979"/>
            <a:ext cx="10515600" cy="862096"/>
          </a:xfrm>
        </p:spPr>
        <p:txBody>
          <a:bodyPr>
            <a:normAutofit/>
          </a:bodyPr>
          <a:lstStyle/>
          <a:p>
            <a:r>
              <a:rPr lang="fr-CH" sz="3200" b="1" dirty="0" smtClean="0"/>
              <a:t>Sources internes</a:t>
            </a:r>
            <a:endParaRPr lang="fr-CH" sz="3200" b="1" dirty="0"/>
          </a:p>
        </p:txBody>
      </p:sp>
      <p:sp>
        <p:nvSpPr>
          <p:cNvPr id="3" name="Espace réservé du contenu 2"/>
          <p:cNvSpPr>
            <a:spLocks noGrp="1"/>
          </p:cNvSpPr>
          <p:nvPr>
            <p:ph idx="1"/>
          </p:nvPr>
        </p:nvSpPr>
        <p:spPr>
          <a:xfrm>
            <a:off x="938464" y="1989221"/>
            <a:ext cx="10415336" cy="4187741"/>
          </a:xfrm>
        </p:spPr>
        <p:txBody>
          <a:bodyPr/>
          <a:lstStyle/>
          <a:p>
            <a:r>
              <a:rPr lang="fr-CH" dirty="0" smtClean="0"/>
              <a:t>Glossaire de la CNUCED sur </a:t>
            </a:r>
            <a:r>
              <a:rPr lang="fr-CH" dirty="0" err="1" smtClean="0"/>
              <a:t>DTSearch</a:t>
            </a:r>
            <a:endParaRPr lang="fr-CH" dirty="0" smtClean="0"/>
          </a:p>
          <a:p>
            <a:r>
              <a:rPr lang="fr-CH" dirty="0" smtClean="0"/>
              <a:t>Glossaire de l’OCDE sur </a:t>
            </a:r>
            <a:r>
              <a:rPr lang="fr-CH" dirty="0" err="1" smtClean="0"/>
              <a:t>DTSearch</a:t>
            </a:r>
            <a:endParaRPr lang="fr-CH" dirty="0" smtClean="0"/>
          </a:p>
          <a:p>
            <a:r>
              <a:rPr lang="fr-CH" dirty="0" smtClean="0"/>
              <a:t>Glossaires du FMI et de la Banque mondiale sur </a:t>
            </a:r>
            <a:r>
              <a:rPr lang="fr-CH" dirty="0" err="1" smtClean="0"/>
              <a:t>DTSearch</a:t>
            </a:r>
            <a:endParaRPr lang="fr-CH" dirty="0" smtClean="0"/>
          </a:p>
          <a:p>
            <a:r>
              <a:rPr lang="fr-CH" dirty="0" smtClean="0"/>
              <a:t>UNTERM mais recoupé avec l’une des sources ci-dessus car tout n’est pas fiable</a:t>
            </a:r>
          </a:p>
          <a:p>
            <a:endParaRPr lang="fr-CH" dirty="0"/>
          </a:p>
          <a:p>
            <a:r>
              <a:rPr lang="fr-CH" dirty="0" smtClean="0"/>
              <a:t>Site de la CNUCED</a:t>
            </a:r>
            <a:endParaRPr lang="fr-CH" dirty="0"/>
          </a:p>
        </p:txBody>
      </p:sp>
    </p:spTree>
    <p:extLst>
      <p:ext uri="{BB962C8B-B14F-4D97-AF65-F5344CB8AC3E}">
        <p14:creationId xmlns:p14="http://schemas.microsoft.com/office/powerpoint/2010/main" val="1622376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2725"/>
            <a:ext cx="10515600" cy="749801"/>
          </a:xfrm>
        </p:spPr>
        <p:txBody>
          <a:bodyPr>
            <a:normAutofit/>
          </a:bodyPr>
          <a:lstStyle/>
          <a:p>
            <a:r>
              <a:rPr lang="fr-CH" sz="3200" b="1" dirty="0" smtClean="0"/>
              <a:t>Sources externes</a:t>
            </a:r>
            <a:endParaRPr lang="fr-CH" sz="3200" b="1" dirty="0"/>
          </a:p>
        </p:txBody>
      </p:sp>
      <p:sp>
        <p:nvSpPr>
          <p:cNvPr id="3" name="Espace réservé du contenu 2"/>
          <p:cNvSpPr>
            <a:spLocks noGrp="1"/>
          </p:cNvSpPr>
          <p:nvPr>
            <p:ph idx="1"/>
          </p:nvPr>
        </p:nvSpPr>
        <p:spPr>
          <a:xfrm>
            <a:off x="838200" y="1748589"/>
            <a:ext cx="10515600" cy="4428374"/>
          </a:xfrm>
        </p:spPr>
        <p:txBody>
          <a:bodyPr/>
          <a:lstStyle/>
          <a:p>
            <a:r>
              <a:rPr lang="fr-CH" dirty="0" smtClean="0"/>
              <a:t>Site de l’OCDE – nombreux sujets communs ou voisins (concurrence, croissance verte, développement durable, fiscalité, innovation, investissement, science et technologie, etc.) </a:t>
            </a:r>
          </a:p>
          <a:p>
            <a:r>
              <a:rPr lang="fr-CH" dirty="0" smtClean="0"/>
              <a:t>Site de l’OMC – à consulter impérativement dès qu’il est question de l’OMC (accords, documents en ligne, glossaire) </a:t>
            </a:r>
          </a:p>
          <a:p>
            <a:r>
              <a:rPr lang="fr-CH" dirty="0" smtClean="0"/>
              <a:t>Site du FMI – fiches techniques intéressantes et Terminologie du FMI</a:t>
            </a:r>
          </a:p>
          <a:p>
            <a:r>
              <a:rPr lang="fr-CH" dirty="0" smtClean="0"/>
              <a:t>Site de la Banque mondiale</a:t>
            </a:r>
          </a:p>
          <a:p>
            <a:r>
              <a:rPr lang="fr-CH" dirty="0" smtClean="0"/>
              <a:t>Site de l’Union européenne</a:t>
            </a:r>
            <a:endParaRPr lang="fr-CH" dirty="0"/>
          </a:p>
        </p:txBody>
      </p:sp>
    </p:spTree>
    <p:extLst>
      <p:ext uri="{BB962C8B-B14F-4D97-AF65-F5344CB8AC3E}">
        <p14:creationId xmlns:p14="http://schemas.microsoft.com/office/powerpoint/2010/main" val="229487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II. CNUCED</a:t>
            </a:r>
            <a:endParaRPr lang="fr-CH" dirty="0"/>
          </a:p>
        </p:txBody>
      </p:sp>
      <p:sp>
        <p:nvSpPr>
          <p:cNvPr id="3" name="Espace réservé du contenu 2"/>
          <p:cNvSpPr>
            <a:spLocks noGrp="1"/>
          </p:cNvSpPr>
          <p:nvPr>
            <p:ph idx="1"/>
          </p:nvPr>
        </p:nvSpPr>
        <p:spPr/>
        <p:txBody>
          <a:bodyPr>
            <a:normAutofit/>
          </a:bodyPr>
          <a:lstStyle/>
          <a:p>
            <a:endParaRPr lang="fr-FR" b="1" dirty="0" smtClean="0"/>
          </a:p>
          <a:p>
            <a:r>
              <a:rPr lang="fr-FR" b="1" dirty="0" smtClean="0"/>
              <a:t>A. Mandat</a:t>
            </a:r>
          </a:p>
          <a:p>
            <a:endParaRPr lang="fr-FR" b="1" dirty="0" smtClean="0"/>
          </a:p>
          <a:p>
            <a:r>
              <a:rPr lang="fr-FR" b="1" dirty="0" smtClean="0"/>
              <a:t>B. Budget</a:t>
            </a:r>
          </a:p>
          <a:p>
            <a:endParaRPr lang="fr-FR" b="1" dirty="0" smtClean="0"/>
          </a:p>
          <a:p>
            <a:r>
              <a:rPr lang="fr-FR" b="1" dirty="0" smtClean="0"/>
              <a:t>C. Secrétariat</a:t>
            </a:r>
            <a:endParaRPr lang="fr-CH" dirty="0" smtClean="0"/>
          </a:p>
          <a:p>
            <a:endParaRPr lang="fr-FR" b="1" dirty="0" smtClean="0"/>
          </a:p>
        </p:txBody>
      </p:sp>
    </p:spTree>
    <p:extLst>
      <p:ext uri="{BB962C8B-B14F-4D97-AF65-F5344CB8AC3E}">
        <p14:creationId xmlns:p14="http://schemas.microsoft.com/office/powerpoint/2010/main" val="37736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A. Mandat</a:t>
            </a:r>
            <a:endParaRPr lang="fr-CH" dirty="0"/>
          </a:p>
        </p:txBody>
      </p:sp>
      <p:sp>
        <p:nvSpPr>
          <p:cNvPr id="3" name="Espace réservé du contenu 2"/>
          <p:cNvSpPr>
            <a:spLocks noGrp="1"/>
          </p:cNvSpPr>
          <p:nvPr>
            <p:ph idx="1"/>
          </p:nvPr>
        </p:nvSpPr>
        <p:spPr/>
        <p:txBody>
          <a:bodyPr/>
          <a:lstStyle/>
          <a:p>
            <a:r>
              <a:rPr lang="fr-FR" dirty="0"/>
              <a:t>Organisme du système des Nations Unies chargé d’assurer le traitement intégré du commerce et du développement et des questions associées dans les domaines du financement, de la technologie, de l’investissement et du développement durable </a:t>
            </a:r>
            <a:endParaRPr lang="fr-FR" dirty="0" smtClean="0"/>
          </a:p>
          <a:p>
            <a:endParaRPr lang="fr-CH" dirty="0"/>
          </a:p>
          <a:p>
            <a:r>
              <a:rPr lang="fr-FR" dirty="0"/>
              <a:t>La prospérité pour tous : promouvoir le développement en général et la participation équitable des pays en développement à l’économie mondiale en </a:t>
            </a:r>
            <a:r>
              <a:rPr lang="fr-FR" dirty="0" smtClean="0"/>
              <a:t>particulier</a:t>
            </a:r>
            <a:endParaRPr lang="fr-CH" dirty="0" smtClean="0">
              <a:effectLst/>
            </a:endParaRPr>
          </a:p>
          <a:p>
            <a:endParaRPr lang="fr-CH" dirty="0"/>
          </a:p>
        </p:txBody>
      </p:sp>
    </p:spTree>
    <p:extLst>
      <p:ext uri="{BB962C8B-B14F-4D97-AF65-F5344CB8AC3E}">
        <p14:creationId xmlns:p14="http://schemas.microsoft.com/office/powerpoint/2010/main" val="303021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A. Mandat</a:t>
            </a:r>
            <a:endParaRPr lang="fr-CH" dirty="0"/>
          </a:p>
        </p:txBody>
      </p:sp>
      <p:sp>
        <p:nvSpPr>
          <p:cNvPr id="3" name="Espace réservé du contenu 2"/>
          <p:cNvSpPr>
            <a:spLocks noGrp="1"/>
          </p:cNvSpPr>
          <p:nvPr>
            <p:ph idx="1"/>
          </p:nvPr>
        </p:nvSpPr>
        <p:spPr/>
        <p:txBody>
          <a:bodyPr/>
          <a:lstStyle/>
          <a:p>
            <a:r>
              <a:rPr lang="fr-FR" dirty="0" smtClean="0"/>
              <a:t>Domaines d’action (« </a:t>
            </a:r>
            <a:r>
              <a:rPr lang="fr-FR" dirty="0" err="1" smtClean="0"/>
              <a:t>pillars</a:t>
            </a:r>
            <a:r>
              <a:rPr lang="fr-FR" dirty="0" smtClean="0"/>
              <a:t> ») : </a:t>
            </a:r>
            <a:r>
              <a:rPr lang="fr-FR" dirty="0"/>
              <a:t>travaux de recherche et d’analyse (documentation</a:t>
            </a:r>
            <a:r>
              <a:rPr lang="fr-FR" dirty="0" smtClean="0"/>
              <a:t>), </a:t>
            </a:r>
            <a:r>
              <a:rPr lang="fr-FR" dirty="0"/>
              <a:t>formation </a:t>
            </a:r>
            <a:r>
              <a:rPr lang="fr-FR" dirty="0" smtClean="0"/>
              <a:t>de consensus (mécanisme </a:t>
            </a:r>
            <a:r>
              <a:rPr lang="fr-FR" dirty="0" err="1" smtClean="0"/>
              <a:t>intergouvernemental</a:t>
            </a:r>
            <a:r>
              <a:rPr lang="fr-FR" dirty="0" smtClean="0"/>
              <a:t>) et coopération technique (projets)</a:t>
            </a:r>
          </a:p>
          <a:p>
            <a:endParaRPr lang="fr-CH" dirty="0" smtClean="0">
              <a:effectLst/>
            </a:endParaRPr>
          </a:p>
          <a:p>
            <a:endParaRPr lang="fr-FR" dirty="0" smtClean="0"/>
          </a:p>
          <a:p>
            <a:pPr eaLnBrk="0" hangingPunct="0"/>
            <a:r>
              <a:rPr lang="fr-FR" b="1" dirty="0"/>
              <a:t>Sources</a:t>
            </a:r>
            <a:r>
              <a:rPr lang="fr-FR" dirty="0"/>
              <a:t> : </a:t>
            </a:r>
            <a:endParaRPr lang="fr-CH" dirty="0"/>
          </a:p>
          <a:p>
            <a:pPr lvl="1" eaLnBrk="0" hangingPunct="0"/>
            <a:r>
              <a:rPr lang="fr-FR" dirty="0" smtClean="0"/>
              <a:t>La </a:t>
            </a:r>
            <a:r>
              <a:rPr lang="fr-FR" dirty="0"/>
              <a:t>CNUCED en bref  (UNCTAD/OSG/CIO/2012/8) (1250532)</a:t>
            </a:r>
            <a:endParaRPr lang="fr-CH" dirty="0"/>
          </a:p>
          <a:p>
            <a:pPr lvl="1" eaLnBrk="0" hangingPunct="0"/>
            <a:r>
              <a:rPr lang="fr-FR" dirty="0"/>
              <a:t> Promouvoir la prospérité pour tous  (UNCTAD/OSG/CIO/2014/2) (1425177)</a:t>
            </a:r>
            <a:endParaRPr lang="fr-CH" dirty="0"/>
          </a:p>
          <a:p>
            <a:endParaRPr lang="fr-CH" dirty="0"/>
          </a:p>
        </p:txBody>
      </p:sp>
    </p:spTree>
    <p:extLst>
      <p:ext uri="{BB962C8B-B14F-4D97-AF65-F5344CB8AC3E}">
        <p14:creationId xmlns:p14="http://schemas.microsoft.com/office/powerpoint/2010/main" val="3019047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B. </a:t>
            </a:r>
            <a:r>
              <a:rPr lang="fr-FR" b="1" dirty="0" smtClean="0"/>
              <a:t>Budget</a:t>
            </a:r>
            <a:endParaRPr lang="fr-CH" dirty="0"/>
          </a:p>
        </p:txBody>
      </p:sp>
      <p:sp>
        <p:nvSpPr>
          <p:cNvPr id="3" name="Espace réservé du contenu 2"/>
          <p:cNvSpPr>
            <a:spLocks noGrp="1"/>
          </p:cNvSpPr>
          <p:nvPr>
            <p:ph idx="1"/>
          </p:nvPr>
        </p:nvSpPr>
        <p:spPr/>
        <p:txBody>
          <a:bodyPr/>
          <a:lstStyle/>
          <a:p>
            <a:r>
              <a:rPr lang="fr-FR" dirty="0"/>
              <a:t>Le budget ordinaire annuel de la CNUCED est d’environ 69 millions de dollars É.-U financés par le budget-programme de l’ONU. </a:t>
            </a:r>
            <a:endParaRPr lang="fr-FR" dirty="0" smtClean="0"/>
          </a:p>
          <a:p>
            <a:endParaRPr lang="fr-FR" dirty="0" smtClean="0"/>
          </a:p>
          <a:p>
            <a:r>
              <a:rPr lang="fr-FR" dirty="0"/>
              <a:t>S’y ajoutent des fonds extrabudgétaires, d’un montant de 40 millions de dollars, qui </a:t>
            </a:r>
            <a:r>
              <a:rPr lang="fr-FR" dirty="0" smtClean="0"/>
              <a:t>sont alloués à des </a:t>
            </a:r>
            <a:r>
              <a:rPr lang="fr-FR" dirty="0"/>
              <a:t>programmes de coopération technique dans divers pays en développement. Ces fonds financent 229 projets dans 130 pays. </a:t>
            </a:r>
            <a:endParaRPr lang="fr-FR" dirty="0" smtClean="0"/>
          </a:p>
          <a:p>
            <a:endParaRPr lang="fr-FR" dirty="0" smtClean="0"/>
          </a:p>
          <a:p>
            <a:r>
              <a:rPr lang="fr-FR" b="1" dirty="0"/>
              <a:t>Source</a:t>
            </a:r>
            <a:r>
              <a:rPr lang="fr-FR" dirty="0"/>
              <a:t> : Rapport annuel 2016 (</a:t>
            </a:r>
            <a:r>
              <a:rPr lang="fr-CH" dirty="0"/>
              <a:t>UNCTAD/DOM/2017) (1712749)</a:t>
            </a:r>
          </a:p>
        </p:txBody>
      </p:sp>
    </p:spTree>
    <p:extLst>
      <p:ext uri="{BB962C8B-B14F-4D97-AF65-F5344CB8AC3E}">
        <p14:creationId xmlns:p14="http://schemas.microsoft.com/office/powerpoint/2010/main" val="95380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C. </a:t>
            </a:r>
            <a:r>
              <a:rPr lang="fr-FR" b="1" dirty="0" smtClean="0"/>
              <a:t>Secrétariat</a:t>
            </a:r>
            <a:endParaRPr lang="fr-CH" dirty="0"/>
          </a:p>
        </p:txBody>
      </p:sp>
      <p:sp>
        <p:nvSpPr>
          <p:cNvPr id="3" name="Espace réservé du contenu 2"/>
          <p:cNvSpPr>
            <a:spLocks noGrp="1"/>
          </p:cNvSpPr>
          <p:nvPr>
            <p:ph idx="1"/>
          </p:nvPr>
        </p:nvSpPr>
        <p:spPr/>
        <p:txBody>
          <a:bodyPr>
            <a:normAutofit/>
          </a:bodyPr>
          <a:lstStyle/>
          <a:p>
            <a:r>
              <a:rPr lang="fr-FR" dirty="0"/>
              <a:t>Le Secrétaire général de la CNUCED est nommé par le Secrétaire général de l’ONU, en consultation avec les groupes régionaux et avec l’approbation officielle de l’Assemblée </a:t>
            </a:r>
            <a:r>
              <a:rPr lang="fr-FR" dirty="0" smtClean="0"/>
              <a:t>générale</a:t>
            </a:r>
            <a:endParaRPr lang="fr-FR" dirty="0"/>
          </a:p>
          <a:p>
            <a:r>
              <a:rPr lang="fr-FR" dirty="0" smtClean="0"/>
              <a:t>Secrétaire </a:t>
            </a:r>
            <a:r>
              <a:rPr lang="fr-FR" dirty="0"/>
              <a:t>général : </a:t>
            </a:r>
            <a:r>
              <a:rPr lang="fr-FR" dirty="0" err="1"/>
              <a:t>Mukhisa</a:t>
            </a:r>
            <a:r>
              <a:rPr lang="fr-FR" dirty="0"/>
              <a:t> </a:t>
            </a:r>
            <a:r>
              <a:rPr lang="fr-FR" dirty="0" err="1"/>
              <a:t>Kituyi</a:t>
            </a:r>
            <a:r>
              <a:rPr lang="fr-FR" dirty="0"/>
              <a:t> (Kenya) depuis septembre </a:t>
            </a:r>
            <a:r>
              <a:rPr lang="fr-FR" dirty="0" smtClean="0"/>
              <a:t>2013</a:t>
            </a:r>
          </a:p>
          <a:p>
            <a:r>
              <a:rPr lang="fr-FR" dirty="0"/>
              <a:t>Secrétaire générale adjointe : Isabelle Durant (Belgique) depuis juillet </a:t>
            </a:r>
            <a:r>
              <a:rPr lang="fr-FR" dirty="0" smtClean="0"/>
              <a:t>2017</a:t>
            </a:r>
          </a:p>
          <a:p>
            <a:r>
              <a:rPr lang="fr-FR" dirty="0"/>
              <a:t>Plus de 470 </a:t>
            </a:r>
            <a:r>
              <a:rPr lang="fr-FR" dirty="0" smtClean="0"/>
              <a:t>fonctionnaires</a:t>
            </a:r>
            <a:endParaRPr lang="fr-FR" dirty="0"/>
          </a:p>
          <a:p>
            <a:r>
              <a:rPr lang="fr-CH" b="1" dirty="0" smtClean="0"/>
              <a:t>Sources</a:t>
            </a:r>
            <a:r>
              <a:rPr lang="fr-CH" dirty="0" smtClean="0"/>
              <a:t>: </a:t>
            </a:r>
            <a:endParaRPr lang="fr-CH" dirty="0"/>
          </a:p>
          <a:p>
            <a:pPr lvl="2"/>
            <a:r>
              <a:rPr lang="fr-FR" dirty="0"/>
              <a:t>Promouvoir la prospérité pour tous  (UNCTAD/OSG/CIO/2014/2) (1425177</a:t>
            </a:r>
            <a:r>
              <a:rPr lang="fr-FR" dirty="0" smtClean="0"/>
              <a:t>)</a:t>
            </a:r>
            <a:endParaRPr lang="fr-CH" dirty="0" smtClean="0"/>
          </a:p>
          <a:p>
            <a:pPr lvl="2"/>
            <a:r>
              <a:rPr lang="fr-FR" dirty="0"/>
              <a:t>Rapport annuel 2016 </a:t>
            </a:r>
            <a:r>
              <a:rPr lang="fr-FR" dirty="0" smtClean="0"/>
              <a:t>(</a:t>
            </a:r>
            <a:r>
              <a:rPr lang="fr-CH" dirty="0" smtClean="0"/>
              <a:t>UNCTAD/DOM/2017) </a:t>
            </a:r>
            <a:r>
              <a:rPr lang="fr-CH" dirty="0"/>
              <a:t>(1712749)</a:t>
            </a:r>
          </a:p>
          <a:p>
            <a:endParaRPr lang="fr-CH" dirty="0"/>
          </a:p>
        </p:txBody>
      </p:sp>
    </p:spTree>
    <p:extLst>
      <p:ext uri="{BB962C8B-B14F-4D97-AF65-F5344CB8AC3E}">
        <p14:creationId xmlns:p14="http://schemas.microsoft.com/office/powerpoint/2010/main" val="108986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stretch>
            <a:fillRect/>
          </a:stretch>
        </p:blipFill>
        <p:spPr>
          <a:xfrm>
            <a:off x="1547310" y="359534"/>
            <a:ext cx="8640180" cy="6297194"/>
          </a:xfrm>
          <a:prstGeom prst="rect">
            <a:avLst/>
          </a:prstGeom>
        </p:spPr>
      </p:pic>
    </p:spTree>
    <p:extLst>
      <p:ext uri="{BB962C8B-B14F-4D97-AF65-F5344CB8AC3E}">
        <p14:creationId xmlns:p14="http://schemas.microsoft.com/office/powerpoint/2010/main" val="8777026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TotalTime>
  <Words>1102</Words>
  <Application>Microsoft Office PowerPoint</Application>
  <PresentationFormat>Grand écran</PresentationFormat>
  <Paragraphs>209</Paragraphs>
  <Slides>32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Calibri</vt:lpstr>
      <vt:lpstr>Calibri Light</vt:lpstr>
      <vt:lpstr>Thème Office</vt:lpstr>
      <vt:lpstr>LA CONFÉRENCE DES NATIONS UNIES SUR LE COMMERCE ET LE DÉVELOPPEMENT</vt:lpstr>
      <vt:lpstr>PLAN</vt:lpstr>
      <vt:lpstr>I. Historique </vt:lpstr>
      <vt:lpstr>II. CNUCED</vt:lpstr>
      <vt:lpstr>A. Mandat</vt:lpstr>
      <vt:lpstr>A. Mandat</vt:lpstr>
      <vt:lpstr>B. Budget</vt:lpstr>
      <vt:lpstr>C. Secrétariat</vt:lpstr>
      <vt:lpstr>Présentation PowerPoint</vt:lpstr>
      <vt:lpstr>III. Mécanisme intergouvernemental (2013)</vt:lpstr>
      <vt:lpstr>III. Mécanisme intergouvernemental</vt:lpstr>
      <vt:lpstr>III. Mécanisme intergouvernemental</vt:lpstr>
      <vt:lpstr>III. Mécanisme intergouvernemental</vt:lpstr>
      <vt:lpstr>III. Mécanisme intergouvernemental</vt:lpstr>
      <vt:lpstr>III. Mécanisme intergouvernemental</vt:lpstr>
      <vt:lpstr>III. Mécanisme intergouvernemental</vt:lpstr>
      <vt:lpstr>III. Mécanisme intergouvernemental</vt:lpstr>
      <vt:lpstr>III. Mécanisme intergouvernemental</vt:lpstr>
      <vt:lpstr>IV. Documentation </vt:lpstr>
      <vt:lpstr>IV. Documentation </vt:lpstr>
      <vt:lpstr>IV. Documentation </vt:lpstr>
      <vt:lpstr>V. Coopération technique</vt:lpstr>
      <vt:lpstr>V. Coopération technique</vt:lpstr>
      <vt:lpstr>RESSOURCES</vt:lpstr>
      <vt:lpstr>CNUCED</vt:lpstr>
      <vt:lpstr>Thématiques</vt:lpstr>
      <vt:lpstr>Thématiques (suite)</vt:lpstr>
      <vt:lpstr>Thématiques transversales</vt:lpstr>
      <vt:lpstr>Types de textes - Caractéristiques</vt:lpstr>
      <vt:lpstr>Types de textes  </vt:lpstr>
      <vt:lpstr>Sources internes</vt:lpstr>
      <vt:lpstr>Sources externes</vt:lpstr>
    </vt:vector>
  </TitlesOfParts>
  <Company>UNOG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CONFERENCE DES NATIONS UNIES SUR LE COMMERCE ET LE DEVELOPPMENT</dc:title>
  <dc:creator>Monitoring</dc:creator>
  <cp:lastModifiedBy>Monitoring</cp:lastModifiedBy>
  <cp:revision>41</cp:revision>
  <dcterms:created xsi:type="dcterms:W3CDTF">2017-10-10T08:52:31Z</dcterms:created>
  <dcterms:modified xsi:type="dcterms:W3CDTF">2017-10-19T13:15:53Z</dcterms:modified>
</cp:coreProperties>
</file>