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8" r:id="rId7"/>
    <p:sldId id="279" r:id="rId8"/>
    <p:sldId id="261" r:id="rId9"/>
    <p:sldId id="262" r:id="rId10"/>
    <p:sldId id="280" r:id="rId11"/>
    <p:sldId id="263" r:id="rId12"/>
    <p:sldId id="264" r:id="rId13"/>
    <p:sldId id="265" r:id="rId14"/>
    <p:sldId id="266" r:id="rId15"/>
    <p:sldId id="267" r:id="rId16"/>
    <p:sldId id="281" r:id="rId17"/>
    <p:sldId id="282" r:id="rId18"/>
    <p:sldId id="283" r:id="rId19"/>
    <p:sldId id="268" r:id="rId20"/>
    <p:sldId id="269" r:id="rId21"/>
    <p:sldId id="270" r:id="rId22"/>
    <p:sldId id="271" r:id="rId23"/>
    <p:sldId id="274" r:id="rId24"/>
    <p:sldId id="275" r:id="rId25"/>
    <p:sldId id="276" r:id="rId26"/>
    <p:sldId id="284" r:id="rId2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36" autoAdjust="0"/>
    <p:restoredTop sz="94660"/>
  </p:normalViewPr>
  <p:slideViewPr>
    <p:cSldViewPr snapToGrid="0">
      <p:cViewPr varScale="1">
        <p:scale>
          <a:sx n="88" d="100"/>
          <a:sy n="88" d="100"/>
        </p:scale>
        <p:origin x="126"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H"/>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fr-CH"/>
          </a:p>
        </p:txBody>
      </p:sp>
      <p:sp>
        <p:nvSpPr>
          <p:cNvPr id="4" name="Espace réservé de la date 3"/>
          <p:cNvSpPr>
            <a:spLocks noGrp="1"/>
          </p:cNvSpPr>
          <p:nvPr>
            <p:ph type="dt" sz="half" idx="10"/>
          </p:nvPr>
        </p:nvSpPr>
        <p:spPr/>
        <p:txBody>
          <a:bodyPr/>
          <a:lstStyle/>
          <a:p>
            <a:fld id="{23B9C2CF-3209-4E30-82C7-D3F82A822171}" type="datetimeFigureOut">
              <a:rPr lang="fr-CH" smtClean="0"/>
              <a:t>09.03.2018</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60600051-1953-48E2-9EFD-2065B591AF81}" type="slidenum">
              <a:rPr lang="fr-CH" smtClean="0"/>
              <a:t>‹N°›</a:t>
            </a:fld>
            <a:endParaRPr lang="fr-CH"/>
          </a:p>
        </p:txBody>
      </p:sp>
    </p:spTree>
    <p:extLst>
      <p:ext uri="{BB962C8B-B14F-4D97-AF65-F5344CB8AC3E}">
        <p14:creationId xmlns:p14="http://schemas.microsoft.com/office/powerpoint/2010/main" val="3568068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10"/>
          </p:nvPr>
        </p:nvSpPr>
        <p:spPr/>
        <p:txBody>
          <a:bodyPr/>
          <a:lstStyle/>
          <a:p>
            <a:fld id="{23B9C2CF-3209-4E30-82C7-D3F82A822171}" type="datetimeFigureOut">
              <a:rPr lang="fr-CH" smtClean="0"/>
              <a:t>09.03.2018</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60600051-1953-48E2-9EFD-2065B591AF81}" type="slidenum">
              <a:rPr lang="fr-CH" smtClean="0"/>
              <a:t>‹N°›</a:t>
            </a:fld>
            <a:endParaRPr lang="fr-CH"/>
          </a:p>
        </p:txBody>
      </p:sp>
    </p:spTree>
    <p:extLst>
      <p:ext uri="{BB962C8B-B14F-4D97-AF65-F5344CB8AC3E}">
        <p14:creationId xmlns:p14="http://schemas.microsoft.com/office/powerpoint/2010/main" val="973046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endParaRPr lang="fr-CH"/>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10"/>
          </p:nvPr>
        </p:nvSpPr>
        <p:spPr/>
        <p:txBody>
          <a:bodyPr/>
          <a:lstStyle/>
          <a:p>
            <a:fld id="{23B9C2CF-3209-4E30-82C7-D3F82A822171}" type="datetimeFigureOut">
              <a:rPr lang="fr-CH" smtClean="0"/>
              <a:t>09.03.2018</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60600051-1953-48E2-9EFD-2065B591AF81}" type="slidenum">
              <a:rPr lang="fr-CH" smtClean="0"/>
              <a:t>‹N°›</a:t>
            </a:fld>
            <a:endParaRPr lang="fr-CH"/>
          </a:p>
        </p:txBody>
      </p:sp>
    </p:spTree>
    <p:extLst>
      <p:ext uri="{BB962C8B-B14F-4D97-AF65-F5344CB8AC3E}">
        <p14:creationId xmlns:p14="http://schemas.microsoft.com/office/powerpoint/2010/main" val="3982971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10"/>
          </p:nvPr>
        </p:nvSpPr>
        <p:spPr/>
        <p:txBody>
          <a:bodyPr/>
          <a:lstStyle/>
          <a:p>
            <a:fld id="{23B9C2CF-3209-4E30-82C7-D3F82A822171}" type="datetimeFigureOut">
              <a:rPr lang="fr-CH" smtClean="0"/>
              <a:t>09.03.2018</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60600051-1953-48E2-9EFD-2065B591AF81}" type="slidenum">
              <a:rPr lang="fr-CH" smtClean="0"/>
              <a:t>‹N°›</a:t>
            </a:fld>
            <a:endParaRPr lang="fr-CH"/>
          </a:p>
        </p:txBody>
      </p:sp>
    </p:spTree>
    <p:extLst>
      <p:ext uri="{BB962C8B-B14F-4D97-AF65-F5344CB8AC3E}">
        <p14:creationId xmlns:p14="http://schemas.microsoft.com/office/powerpoint/2010/main" val="2598836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H"/>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23B9C2CF-3209-4E30-82C7-D3F82A822171}" type="datetimeFigureOut">
              <a:rPr lang="fr-CH" smtClean="0"/>
              <a:t>09.03.2018</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60600051-1953-48E2-9EFD-2065B591AF81}" type="slidenum">
              <a:rPr lang="fr-CH" smtClean="0"/>
              <a:t>‹N°›</a:t>
            </a:fld>
            <a:endParaRPr lang="fr-CH"/>
          </a:p>
        </p:txBody>
      </p:sp>
    </p:spTree>
    <p:extLst>
      <p:ext uri="{BB962C8B-B14F-4D97-AF65-F5344CB8AC3E}">
        <p14:creationId xmlns:p14="http://schemas.microsoft.com/office/powerpoint/2010/main" val="1690870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e la date 4"/>
          <p:cNvSpPr>
            <a:spLocks noGrp="1"/>
          </p:cNvSpPr>
          <p:nvPr>
            <p:ph type="dt" sz="half" idx="10"/>
          </p:nvPr>
        </p:nvSpPr>
        <p:spPr/>
        <p:txBody>
          <a:bodyPr/>
          <a:lstStyle/>
          <a:p>
            <a:fld id="{23B9C2CF-3209-4E30-82C7-D3F82A822171}" type="datetimeFigureOut">
              <a:rPr lang="fr-CH" smtClean="0"/>
              <a:t>09.03.2018</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60600051-1953-48E2-9EFD-2065B591AF81}" type="slidenum">
              <a:rPr lang="fr-CH" smtClean="0"/>
              <a:t>‹N°›</a:t>
            </a:fld>
            <a:endParaRPr lang="fr-CH"/>
          </a:p>
        </p:txBody>
      </p:sp>
    </p:spTree>
    <p:extLst>
      <p:ext uri="{BB962C8B-B14F-4D97-AF65-F5344CB8AC3E}">
        <p14:creationId xmlns:p14="http://schemas.microsoft.com/office/powerpoint/2010/main" val="2223643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endParaRPr lang="fr-CH"/>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7" name="Espace réservé de la date 6"/>
          <p:cNvSpPr>
            <a:spLocks noGrp="1"/>
          </p:cNvSpPr>
          <p:nvPr>
            <p:ph type="dt" sz="half" idx="10"/>
          </p:nvPr>
        </p:nvSpPr>
        <p:spPr/>
        <p:txBody>
          <a:bodyPr/>
          <a:lstStyle/>
          <a:p>
            <a:fld id="{23B9C2CF-3209-4E30-82C7-D3F82A822171}" type="datetimeFigureOut">
              <a:rPr lang="fr-CH" smtClean="0"/>
              <a:t>09.03.2018</a:t>
            </a:fld>
            <a:endParaRPr lang="fr-CH"/>
          </a:p>
        </p:txBody>
      </p:sp>
      <p:sp>
        <p:nvSpPr>
          <p:cNvPr id="8" name="Espace réservé du pied de page 7"/>
          <p:cNvSpPr>
            <a:spLocks noGrp="1"/>
          </p:cNvSpPr>
          <p:nvPr>
            <p:ph type="ftr" sz="quarter" idx="11"/>
          </p:nvPr>
        </p:nvSpPr>
        <p:spPr/>
        <p:txBody>
          <a:bodyPr/>
          <a:lstStyle/>
          <a:p>
            <a:endParaRPr lang="fr-CH"/>
          </a:p>
        </p:txBody>
      </p:sp>
      <p:sp>
        <p:nvSpPr>
          <p:cNvPr id="9" name="Espace réservé du numéro de diapositive 8"/>
          <p:cNvSpPr>
            <a:spLocks noGrp="1"/>
          </p:cNvSpPr>
          <p:nvPr>
            <p:ph type="sldNum" sz="quarter" idx="12"/>
          </p:nvPr>
        </p:nvSpPr>
        <p:spPr/>
        <p:txBody>
          <a:bodyPr/>
          <a:lstStyle/>
          <a:p>
            <a:fld id="{60600051-1953-48E2-9EFD-2065B591AF81}" type="slidenum">
              <a:rPr lang="fr-CH" smtClean="0"/>
              <a:t>‹N°›</a:t>
            </a:fld>
            <a:endParaRPr lang="fr-CH"/>
          </a:p>
        </p:txBody>
      </p:sp>
    </p:spTree>
    <p:extLst>
      <p:ext uri="{BB962C8B-B14F-4D97-AF65-F5344CB8AC3E}">
        <p14:creationId xmlns:p14="http://schemas.microsoft.com/office/powerpoint/2010/main" val="528695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e la date 2"/>
          <p:cNvSpPr>
            <a:spLocks noGrp="1"/>
          </p:cNvSpPr>
          <p:nvPr>
            <p:ph type="dt" sz="half" idx="10"/>
          </p:nvPr>
        </p:nvSpPr>
        <p:spPr/>
        <p:txBody>
          <a:bodyPr/>
          <a:lstStyle/>
          <a:p>
            <a:fld id="{23B9C2CF-3209-4E30-82C7-D3F82A822171}" type="datetimeFigureOut">
              <a:rPr lang="fr-CH" smtClean="0"/>
              <a:t>09.03.2018</a:t>
            </a:fld>
            <a:endParaRPr lang="fr-CH"/>
          </a:p>
        </p:txBody>
      </p:sp>
      <p:sp>
        <p:nvSpPr>
          <p:cNvPr id="4" name="Espace réservé du pied de page 3"/>
          <p:cNvSpPr>
            <a:spLocks noGrp="1"/>
          </p:cNvSpPr>
          <p:nvPr>
            <p:ph type="ftr" sz="quarter" idx="11"/>
          </p:nvPr>
        </p:nvSpPr>
        <p:spPr/>
        <p:txBody>
          <a:bodyPr/>
          <a:lstStyle/>
          <a:p>
            <a:endParaRPr lang="fr-CH"/>
          </a:p>
        </p:txBody>
      </p:sp>
      <p:sp>
        <p:nvSpPr>
          <p:cNvPr id="5" name="Espace réservé du numéro de diapositive 4"/>
          <p:cNvSpPr>
            <a:spLocks noGrp="1"/>
          </p:cNvSpPr>
          <p:nvPr>
            <p:ph type="sldNum" sz="quarter" idx="12"/>
          </p:nvPr>
        </p:nvSpPr>
        <p:spPr/>
        <p:txBody>
          <a:bodyPr/>
          <a:lstStyle/>
          <a:p>
            <a:fld id="{60600051-1953-48E2-9EFD-2065B591AF81}" type="slidenum">
              <a:rPr lang="fr-CH" smtClean="0"/>
              <a:t>‹N°›</a:t>
            </a:fld>
            <a:endParaRPr lang="fr-CH"/>
          </a:p>
        </p:txBody>
      </p:sp>
    </p:spTree>
    <p:extLst>
      <p:ext uri="{BB962C8B-B14F-4D97-AF65-F5344CB8AC3E}">
        <p14:creationId xmlns:p14="http://schemas.microsoft.com/office/powerpoint/2010/main" val="3245385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3B9C2CF-3209-4E30-82C7-D3F82A822171}" type="datetimeFigureOut">
              <a:rPr lang="fr-CH" smtClean="0"/>
              <a:t>09.03.2018</a:t>
            </a:fld>
            <a:endParaRPr lang="fr-CH"/>
          </a:p>
        </p:txBody>
      </p:sp>
      <p:sp>
        <p:nvSpPr>
          <p:cNvPr id="3" name="Espace réservé du pied de page 2"/>
          <p:cNvSpPr>
            <a:spLocks noGrp="1"/>
          </p:cNvSpPr>
          <p:nvPr>
            <p:ph type="ftr" sz="quarter" idx="11"/>
          </p:nvPr>
        </p:nvSpPr>
        <p:spPr/>
        <p:txBody>
          <a:bodyPr/>
          <a:lstStyle/>
          <a:p>
            <a:endParaRPr lang="fr-CH"/>
          </a:p>
        </p:txBody>
      </p:sp>
      <p:sp>
        <p:nvSpPr>
          <p:cNvPr id="4" name="Espace réservé du numéro de diapositive 3"/>
          <p:cNvSpPr>
            <a:spLocks noGrp="1"/>
          </p:cNvSpPr>
          <p:nvPr>
            <p:ph type="sldNum" sz="quarter" idx="12"/>
          </p:nvPr>
        </p:nvSpPr>
        <p:spPr/>
        <p:txBody>
          <a:bodyPr/>
          <a:lstStyle/>
          <a:p>
            <a:fld id="{60600051-1953-48E2-9EFD-2065B591AF81}" type="slidenum">
              <a:rPr lang="fr-CH" smtClean="0"/>
              <a:t>‹N°›</a:t>
            </a:fld>
            <a:endParaRPr lang="fr-CH"/>
          </a:p>
        </p:txBody>
      </p:sp>
    </p:spTree>
    <p:extLst>
      <p:ext uri="{BB962C8B-B14F-4D97-AF65-F5344CB8AC3E}">
        <p14:creationId xmlns:p14="http://schemas.microsoft.com/office/powerpoint/2010/main" val="2788329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H"/>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23B9C2CF-3209-4E30-82C7-D3F82A822171}" type="datetimeFigureOut">
              <a:rPr lang="fr-CH" smtClean="0"/>
              <a:t>09.03.2018</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60600051-1953-48E2-9EFD-2065B591AF81}" type="slidenum">
              <a:rPr lang="fr-CH" smtClean="0"/>
              <a:t>‹N°›</a:t>
            </a:fld>
            <a:endParaRPr lang="fr-CH"/>
          </a:p>
        </p:txBody>
      </p:sp>
    </p:spTree>
    <p:extLst>
      <p:ext uri="{BB962C8B-B14F-4D97-AF65-F5344CB8AC3E}">
        <p14:creationId xmlns:p14="http://schemas.microsoft.com/office/powerpoint/2010/main" val="468311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H"/>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23B9C2CF-3209-4E30-82C7-D3F82A822171}" type="datetimeFigureOut">
              <a:rPr lang="fr-CH" smtClean="0"/>
              <a:t>09.03.2018</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60600051-1953-48E2-9EFD-2065B591AF81}" type="slidenum">
              <a:rPr lang="fr-CH" smtClean="0"/>
              <a:t>‹N°›</a:t>
            </a:fld>
            <a:endParaRPr lang="fr-CH"/>
          </a:p>
        </p:txBody>
      </p:sp>
    </p:spTree>
    <p:extLst>
      <p:ext uri="{BB962C8B-B14F-4D97-AF65-F5344CB8AC3E}">
        <p14:creationId xmlns:p14="http://schemas.microsoft.com/office/powerpoint/2010/main" val="3916363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H"/>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B9C2CF-3209-4E30-82C7-D3F82A822171}" type="datetimeFigureOut">
              <a:rPr lang="fr-CH" smtClean="0"/>
              <a:t>09.03.2018</a:t>
            </a:fld>
            <a:endParaRPr lang="fr-CH"/>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600051-1953-48E2-9EFD-2065B591AF81}" type="slidenum">
              <a:rPr lang="fr-CH" smtClean="0"/>
              <a:t>‹N°›</a:t>
            </a:fld>
            <a:endParaRPr lang="fr-CH"/>
          </a:p>
        </p:txBody>
      </p:sp>
    </p:spTree>
    <p:extLst>
      <p:ext uri="{BB962C8B-B14F-4D97-AF65-F5344CB8AC3E}">
        <p14:creationId xmlns:p14="http://schemas.microsoft.com/office/powerpoint/2010/main" val="22824993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unfccc.int/" TargetMode="External"/><Relationship Id="rId2" Type="http://schemas.openxmlformats.org/officeDocument/2006/relationships/hyperlink" Target="http://bigpicture.unfccc.int/#conten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838200" y="365125"/>
            <a:ext cx="10478632" cy="5510574"/>
          </a:xfrm>
        </p:spPr>
        <p:txBody>
          <a:bodyPr>
            <a:normAutofit/>
          </a:bodyPr>
          <a:lstStyle/>
          <a:p>
            <a:pPr algn="ctr"/>
            <a:r>
              <a:rPr lang="fr-FR" dirty="0"/>
              <a:t>ORGANES RELEVANT DE LA CONVENTION-CADRE DES NATIONS UNIES SUR LES CHANGEMENTS CLIMATIQUES, DU PROTOCOLE DE KYOTO A LA CONVENTION ET DE L’ACCORD DE PARIS</a:t>
            </a:r>
            <a:endParaRPr lang="fr-CH" dirty="0"/>
          </a:p>
        </p:txBody>
      </p:sp>
    </p:spTree>
    <p:extLst>
      <p:ext uri="{BB962C8B-B14F-4D97-AF65-F5344CB8AC3E}">
        <p14:creationId xmlns:p14="http://schemas.microsoft.com/office/powerpoint/2010/main" val="1953557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ctr"/>
            <a:r>
              <a:rPr lang="fr-FR" dirty="0">
                <a:solidFill>
                  <a:srgbClr val="FFFF00"/>
                </a:solidFill>
              </a:rPr>
              <a:t>ORGANES RELEVANT DE LA  CONVENTION</a:t>
            </a:r>
            <a:endParaRPr lang="fr-CH" dirty="0"/>
          </a:p>
        </p:txBody>
      </p:sp>
      <p:sp>
        <p:nvSpPr>
          <p:cNvPr id="5" name="Espace réservé du texte 4"/>
          <p:cNvSpPr>
            <a:spLocks noGrp="1"/>
          </p:cNvSpPr>
          <p:nvPr>
            <p:ph type="body" idx="1"/>
          </p:nvPr>
        </p:nvSpPr>
        <p:spPr/>
        <p:txBody>
          <a:bodyPr/>
          <a:lstStyle/>
          <a:p>
            <a:endParaRPr lang="fr-CH"/>
          </a:p>
        </p:txBody>
      </p:sp>
    </p:spTree>
    <p:extLst>
      <p:ext uri="{BB962C8B-B14F-4D97-AF65-F5344CB8AC3E}">
        <p14:creationId xmlns:p14="http://schemas.microsoft.com/office/powerpoint/2010/main" val="1920681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rgbClr val="FFFF00"/>
                </a:solidFill>
              </a:rPr>
              <a:t>GROUPE DE TRAVAIL SPÉCIAL DE L’ACCORD DE PARIS</a:t>
            </a:r>
            <a:endParaRPr lang="fr-CH" dirty="0">
              <a:solidFill>
                <a:srgbClr val="FFFF00"/>
              </a:solidFill>
            </a:endParaRPr>
          </a:p>
        </p:txBody>
      </p:sp>
      <p:sp>
        <p:nvSpPr>
          <p:cNvPr id="3" name="Espace réservé du contenu 2"/>
          <p:cNvSpPr>
            <a:spLocks noGrp="1"/>
          </p:cNvSpPr>
          <p:nvPr>
            <p:ph idx="1"/>
          </p:nvPr>
        </p:nvSpPr>
        <p:spPr/>
        <p:txBody>
          <a:bodyPr/>
          <a:lstStyle/>
          <a:p>
            <a:r>
              <a:rPr lang="fr-FR" dirty="0"/>
              <a:t>Créé en application de la décision 1/CP.21 afin de préparer l’entrée en vigueur de l’Accord de Paris et la tenue de la première session de la Conférence des Parties agissant comme réunion des Parties à l’Accord de Paris (CMA)</a:t>
            </a:r>
            <a:endParaRPr lang="fr-CH" dirty="0"/>
          </a:p>
        </p:txBody>
      </p:sp>
    </p:spTree>
    <p:extLst>
      <p:ext uri="{BB962C8B-B14F-4D97-AF65-F5344CB8AC3E}">
        <p14:creationId xmlns:p14="http://schemas.microsoft.com/office/powerpoint/2010/main" val="2648064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rgbClr val="FFFF00"/>
                </a:solidFill>
              </a:rPr>
              <a:t>COMITÉ DE L’ADAPTATION</a:t>
            </a:r>
            <a:endParaRPr lang="fr-CH" dirty="0">
              <a:solidFill>
                <a:srgbClr val="FFFF00"/>
              </a:solidFill>
            </a:endParaRPr>
          </a:p>
        </p:txBody>
      </p:sp>
      <p:sp>
        <p:nvSpPr>
          <p:cNvPr id="3" name="Espace réservé du contenu 2"/>
          <p:cNvSpPr>
            <a:spLocks noGrp="1"/>
          </p:cNvSpPr>
          <p:nvPr>
            <p:ph idx="1"/>
          </p:nvPr>
        </p:nvSpPr>
        <p:spPr/>
        <p:txBody>
          <a:bodyPr/>
          <a:lstStyle/>
          <a:p>
            <a:r>
              <a:rPr lang="fr-FR" dirty="0"/>
              <a:t>Créé par la décision 1/CP.16 (Accords de Cancún)</a:t>
            </a:r>
          </a:p>
          <a:p>
            <a:r>
              <a:rPr lang="fr-FR" dirty="0"/>
              <a:t>Promouvoir la mise en œuvre de l’action renforcée pour l’adaptation de manière cohérente au titre de la Convention grâce à:</a:t>
            </a:r>
          </a:p>
          <a:p>
            <a:pPr lvl="1"/>
            <a:r>
              <a:rPr lang="fr-FR" dirty="0"/>
              <a:t>Une assistance technique et des conseils aux Parties</a:t>
            </a:r>
          </a:p>
          <a:p>
            <a:pPr lvl="1"/>
            <a:r>
              <a:rPr lang="fr-FR" dirty="0"/>
              <a:t>L’échange d’informations, de connaissances et de bonnes pratiques</a:t>
            </a:r>
          </a:p>
          <a:p>
            <a:pPr lvl="1"/>
            <a:r>
              <a:rPr lang="fr-FR" dirty="0"/>
              <a:t>Des synergies entre les acteurs de l’adaptation, en particulier dans les pays en développement parties</a:t>
            </a:r>
          </a:p>
          <a:p>
            <a:pPr lvl="1"/>
            <a:r>
              <a:rPr lang="fr-FR" dirty="0"/>
              <a:t>Des informations et des recommandations adressées à la COP</a:t>
            </a:r>
          </a:p>
          <a:p>
            <a:pPr lvl="1"/>
            <a:r>
              <a:rPr lang="fr-FR" dirty="0"/>
              <a:t>L’examen des renseignements communiqués par les Parties</a:t>
            </a:r>
            <a:endParaRPr lang="fr-CH" dirty="0"/>
          </a:p>
        </p:txBody>
      </p:sp>
    </p:spTree>
    <p:extLst>
      <p:ext uri="{BB962C8B-B14F-4D97-AF65-F5344CB8AC3E}">
        <p14:creationId xmlns:p14="http://schemas.microsoft.com/office/powerpoint/2010/main" val="39279483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rgbClr val="FFFF00"/>
                </a:solidFill>
              </a:rPr>
              <a:t>COMITÉ PERMANENT DU FINANCEMENT</a:t>
            </a:r>
            <a:endParaRPr lang="fr-CH" dirty="0">
              <a:solidFill>
                <a:srgbClr val="FFFF00"/>
              </a:solidFill>
            </a:endParaRPr>
          </a:p>
        </p:txBody>
      </p:sp>
      <p:sp>
        <p:nvSpPr>
          <p:cNvPr id="3" name="Espace réservé du contenu 2"/>
          <p:cNvSpPr>
            <a:spLocks noGrp="1"/>
          </p:cNvSpPr>
          <p:nvPr>
            <p:ph idx="1"/>
          </p:nvPr>
        </p:nvSpPr>
        <p:spPr/>
        <p:txBody>
          <a:bodyPr/>
          <a:lstStyle/>
          <a:p>
            <a:r>
              <a:rPr lang="fr-FR" dirty="0"/>
              <a:t>Aider la COP à s’acquitter de ses fonctions au titre du Mécanisme financier en</a:t>
            </a:r>
          </a:p>
          <a:p>
            <a:pPr lvl="1"/>
            <a:r>
              <a:rPr lang="fr-FR" dirty="0"/>
              <a:t>Renforçant la cohérence et la coordination dans le financement de l’action climatique</a:t>
            </a:r>
          </a:p>
          <a:p>
            <a:pPr lvl="1"/>
            <a:r>
              <a:rPr lang="fr-FR" dirty="0"/>
              <a:t>Rationalisant le Mécanisme financier</a:t>
            </a:r>
          </a:p>
          <a:p>
            <a:pPr lvl="1"/>
            <a:r>
              <a:rPr lang="fr-FR" dirty="0"/>
              <a:t>Mobilisant des ressources financières</a:t>
            </a:r>
          </a:p>
          <a:p>
            <a:pPr lvl="1"/>
            <a:r>
              <a:rPr lang="fr-FR" dirty="0"/>
              <a:t>Évaluant l’aide apportée aux pays en développement parties</a:t>
            </a:r>
            <a:endParaRPr lang="fr-CH" dirty="0"/>
          </a:p>
        </p:txBody>
      </p:sp>
    </p:spTree>
    <p:extLst>
      <p:ext uri="{BB962C8B-B14F-4D97-AF65-F5344CB8AC3E}">
        <p14:creationId xmlns:p14="http://schemas.microsoft.com/office/powerpoint/2010/main" val="35816535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rgbClr val="FFFF00"/>
                </a:solidFill>
              </a:rPr>
              <a:t>COMITÉ EXÉCUTIF DU MÉCANISME INTERNATIONAL DE VARSOVIE</a:t>
            </a:r>
            <a:endParaRPr lang="fr-CH" dirty="0">
              <a:solidFill>
                <a:srgbClr val="FFFF00"/>
              </a:solidFill>
            </a:endParaRPr>
          </a:p>
        </p:txBody>
      </p:sp>
      <p:sp>
        <p:nvSpPr>
          <p:cNvPr id="3" name="Espace réservé du contenu 2"/>
          <p:cNvSpPr>
            <a:spLocks noGrp="1"/>
          </p:cNvSpPr>
          <p:nvPr>
            <p:ph idx="1"/>
          </p:nvPr>
        </p:nvSpPr>
        <p:spPr/>
        <p:txBody>
          <a:bodyPr>
            <a:normAutofit lnSpcReduction="10000"/>
          </a:bodyPr>
          <a:lstStyle/>
          <a:p>
            <a:r>
              <a:rPr lang="fr-FR" dirty="0"/>
              <a:t>Supervise le Mécanisme international de Varsovie relatif aux pertes et préjudices créé par la décision 2/CP.19 </a:t>
            </a:r>
          </a:p>
          <a:p>
            <a:endParaRPr lang="fr-FR" dirty="0"/>
          </a:p>
          <a:p>
            <a:r>
              <a:rPr lang="fr-FR" dirty="0"/>
              <a:t>Le Mécanisme international de Varsovie a pour mission:</a:t>
            </a:r>
          </a:p>
          <a:p>
            <a:pPr lvl="1"/>
            <a:r>
              <a:rPr lang="fr-FR" dirty="0"/>
              <a:t>D’améliorer la connaissance et la compréhension des démarches globales en matière de gestion des risques liés aux effets néfastes des changements climatiques</a:t>
            </a:r>
          </a:p>
          <a:p>
            <a:pPr lvl="1"/>
            <a:r>
              <a:rPr lang="fr-FR" dirty="0"/>
              <a:t>De consolider le dialogue, la coordination, la cohérence et les synergies entre les acteurs concernés</a:t>
            </a:r>
          </a:p>
          <a:p>
            <a:pPr lvl="1"/>
            <a:r>
              <a:rPr lang="fr-FR" dirty="0"/>
              <a:t>De contribuer à améliorer l’appui fourni en matière de financement, de technologie et de renforcement des capacités</a:t>
            </a:r>
          </a:p>
          <a:p>
            <a:pPr lvl="1"/>
            <a:endParaRPr lang="fr-FR" dirty="0"/>
          </a:p>
          <a:p>
            <a:endParaRPr lang="fr-CH" dirty="0"/>
          </a:p>
        </p:txBody>
      </p:sp>
    </p:spTree>
    <p:extLst>
      <p:ext uri="{BB962C8B-B14F-4D97-AF65-F5344CB8AC3E}">
        <p14:creationId xmlns:p14="http://schemas.microsoft.com/office/powerpoint/2010/main" val="37898629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rgbClr val="FFFF00"/>
                </a:solidFill>
              </a:rPr>
              <a:t>COMITÉ DE PARIS SUR LE RENFORCEMENT DES CAPACITÉS</a:t>
            </a:r>
            <a:endParaRPr lang="fr-CH" dirty="0">
              <a:solidFill>
                <a:srgbClr val="FFFF00"/>
              </a:solidFill>
            </a:endParaRPr>
          </a:p>
        </p:txBody>
      </p:sp>
      <p:sp>
        <p:nvSpPr>
          <p:cNvPr id="3" name="Espace réservé du contenu 2"/>
          <p:cNvSpPr>
            <a:spLocks noGrp="1"/>
          </p:cNvSpPr>
          <p:nvPr>
            <p:ph idx="1"/>
          </p:nvPr>
        </p:nvSpPr>
        <p:spPr/>
        <p:txBody>
          <a:bodyPr/>
          <a:lstStyle/>
          <a:p>
            <a:r>
              <a:rPr lang="fr-FR" dirty="0"/>
              <a:t>Créé en 2015 dans le cadre de l’adoption de l’Accord de Paris</a:t>
            </a:r>
          </a:p>
          <a:p>
            <a:r>
              <a:rPr lang="fr-FR" dirty="0"/>
              <a:t>Son mandat est de répondre aux besoins des pays en développement parties en matière de renforcement des capacités</a:t>
            </a:r>
          </a:p>
          <a:p>
            <a:r>
              <a:rPr lang="fr-FR" dirty="0"/>
              <a:t>Administre et supervise le plan de travail pour la période 2016-2020 énoncé au paragraphe 73 de la décision 1/CP.21</a:t>
            </a:r>
          </a:p>
        </p:txBody>
      </p:sp>
    </p:spTree>
    <p:extLst>
      <p:ext uri="{BB962C8B-B14F-4D97-AF65-F5344CB8AC3E}">
        <p14:creationId xmlns:p14="http://schemas.microsoft.com/office/powerpoint/2010/main" val="39643329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rgbClr val="FFFF00"/>
                </a:solidFill>
              </a:rPr>
              <a:t>MÉCANISME TECHNOLOGIQUE</a:t>
            </a:r>
            <a:endParaRPr lang="fr-CH" dirty="0"/>
          </a:p>
        </p:txBody>
      </p:sp>
      <p:sp>
        <p:nvSpPr>
          <p:cNvPr id="3" name="Espace réservé du contenu 2"/>
          <p:cNvSpPr>
            <a:spLocks noGrp="1"/>
          </p:cNvSpPr>
          <p:nvPr>
            <p:ph idx="1"/>
          </p:nvPr>
        </p:nvSpPr>
        <p:spPr/>
        <p:txBody>
          <a:bodyPr>
            <a:normAutofit lnSpcReduction="10000"/>
          </a:bodyPr>
          <a:lstStyle/>
          <a:p>
            <a:r>
              <a:rPr lang="fr-FR" dirty="0"/>
              <a:t>COMITÉ EXÉCUTIF DE LA TECHNOLOGIE (CET)</a:t>
            </a:r>
          </a:p>
          <a:p>
            <a:pPr lvl="1"/>
            <a:r>
              <a:rPr lang="fr-FR" dirty="0"/>
              <a:t>Organe directeur qui promeut la mise au point et le transfert de technologies écologiquement rationnelles afin d’accélérer la mise en œuvre des mesures d’atténuation et d’adaptation</a:t>
            </a:r>
          </a:p>
          <a:p>
            <a:endParaRPr lang="fr-FR" dirty="0"/>
          </a:p>
          <a:p>
            <a:endParaRPr lang="fr-FR" dirty="0"/>
          </a:p>
          <a:p>
            <a:r>
              <a:rPr lang="fr-FR" dirty="0"/>
              <a:t>CONSEIL CONSULTATIF DU CENTRE ET RÉSEAU DES TECHNOLOGIES CLIMATIQUES (CRTC)</a:t>
            </a:r>
          </a:p>
          <a:p>
            <a:pPr lvl="1"/>
            <a:r>
              <a:rPr lang="fr-FR" dirty="0"/>
              <a:t>Le CRTC apporte une assistance technique aux pays en développement qui le demandent, leur fait connaître les technologies climatiques et leur donne accès à un réseau d’experts</a:t>
            </a:r>
          </a:p>
          <a:p>
            <a:endParaRPr lang="fr-CH" dirty="0"/>
          </a:p>
        </p:txBody>
      </p:sp>
    </p:spTree>
    <p:extLst>
      <p:ext uri="{BB962C8B-B14F-4D97-AF65-F5344CB8AC3E}">
        <p14:creationId xmlns:p14="http://schemas.microsoft.com/office/powerpoint/2010/main" val="25697898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rgbClr val="FFFF00"/>
                </a:solidFill>
              </a:rPr>
              <a:t>GROUPES D’EXPERTS</a:t>
            </a:r>
            <a:endParaRPr lang="fr-CH" dirty="0"/>
          </a:p>
        </p:txBody>
      </p:sp>
      <p:sp>
        <p:nvSpPr>
          <p:cNvPr id="3" name="Espace réservé du contenu 2"/>
          <p:cNvSpPr>
            <a:spLocks noGrp="1"/>
          </p:cNvSpPr>
          <p:nvPr>
            <p:ph idx="1"/>
          </p:nvPr>
        </p:nvSpPr>
        <p:spPr/>
        <p:txBody>
          <a:bodyPr>
            <a:normAutofit/>
          </a:bodyPr>
          <a:lstStyle/>
          <a:p>
            <a:r>
              <a:rPr lang="fr-FR" dirty="0"/>
              <a:t>GROUPE D’EXPERTS DES COMMUNICATIONS NATIONALES DES PARTIES NON VISÉES A L’ANNEXE I DE LA CONVENTION</a:t>
            </a:r>
          </a:p>
          <a:p>
            <a:pPr lvl="1"/>
            <a:r>
              <a:rPr lang="fr-FR" dirty="0"/>
              <a:t>Assistance technique et conseils aux pays en développement parties qui établissent leur communication nationale et leur rapport biennal actualisé</a:t>
            </a:r>
          </a:p>
          <a:p>
            <a:pPr lvl="1"/>
            <a:endParaRPr lang="fr-FR" dirty="0"/>
          </a:p>
          <a:p>
            <a:pPr marL="0" indent="0">
              <a:buNone/>
            </a:pPr>
            <a:endParaRPr lang="fr-FR" dirty="0"/>
          </a:p>
          <a:p>
            <a:r>
              <a:rPr lang="fr-FR" dirty="0"/>
              <a:t>GROUPE D’EXPERTS DES PAYS LES MOINS AVANCÉS</a:t>
            </a:r>
          </a:p>
          <a:p>
            <a:pPr lvl="1"/>
            <a:r>
              <a:rPr lang="fr-FR" dirty="0"/>
              <a:t>Assistance technique et conseils aux pays les moins avancés qui élaborent leur programme d’action national aux fins de l’adaptation (PANA) et leur plan national d’action (PNA)</a:t>
            </a:r>
            <a:endParaRPr lang="fr-CH" dirty="0"/>
          </a:p>
          <a:p>
            <a:endParaRPr lang="fr-CH" dirty="0"/>
          </a:p>
        </p:txBody>
      </p:sp>
    </p:spTree>
    <p:extLst>
      <p:ext uri="{BB962C8B-B14F-4D97-AF65-F5344CB8AC3E}">
        <p14:creationId xmlns:p14="http://schemas.microsoft.com/office/powerpoint/2010/main" val="1003402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ctr"/>
            <a:r>
              <a:rPr lang="fr-FR" dirty="0">
                <a:solidFill>
                  <a:srgbClr val="00B050"/>
                </a:solidFill>
              </a:rPr>
              <a:t>ORGANES RELEVANT DU PROTOCOLE DE KYOTO</a:t>
            </a:r>
            <a:endParaRPr lang="fr-CH" dirty="0">
              <a:solidFill>
                <a:srgbClr val="00B050"/>
              </a:solidFill>
            </a:endParaRPr>
          </a:p>
        </p:txBody>
      </p:sp>
      <p:sp>
        <p:nvSpPr>
          <p:cNvPr id="5" name="Espace réservé du texte 4"/>
          <p:cNvSpPr>
            <a:spLocks noGrp="1"/>
          </p:cNvSpPr>
          <p:nvPr>
            <p:ph type="body" idx="1"/>
          </p:nvPr>
        </p:nvSpPr>
        <p:spPr/>
        <p:txBody>
          <a:bodyPr/>
          <a:lstStyle/>
          <a:p>
            <a:endParaRPr lang="fr-CH"/>
          </a:p>
        </p:txBody>
      </p:sp>
    </p:spTree>
    <p:extLst>
      <p:ext uri="{BB962C8B-B14F-4D97-AF65-F5344CB8AC3E}">
        <p14:creationId xmlns:p14="http://schemas.microsoft.com/office/powerpoint/2010/main" val="636519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rgbClr val="00B050"/>
                </a:solidFill>
              </a:rPr>
              <a:t>COMITÉ DE CONTRÔLE DU RESPECT DES DISPOSITIONS</a:t>
            </a:r>
            <a:endParaRPr lang="fr-CH" dirty="0">
              <a:solidFill>
                <a:srgbClr val="00B050"/>
              </a:solidFill>
            </a:endParaRPr>
          </a:p>
        </p:txBody>
      </p:sp>
      <p:sp>
        <p:nvSpPr>
          <p:cNvPr id="3" name="Espace réservé du contenu 2"/>
          <p:cNvSpPr>
            <a:spLocks noGrp="1"/>
          </p:cNvSpPr>
          <p:nvPr>
            <p:ph idx="1"/>
          </p:nvPr>
        </p:nvSpPr>
        <p:spPr/>
        <p:txBody>
          <a:bodyPr/>
          <a:lstStyle/>
          <a:p>
            <a:r>
              <a:rPr lang="fr-FR" dirty="0"/>
              <a:t>La chambre de la facilitation aide les Parties à appliquer le Protocole de Kyoto </a:t>
            </a:r>
          </a:p>
          <a:p>
            <a:r>
              <a:rPr lang="fr-FR" dirty="0"/>
              <a:t>La chambre de l’exécution vérifie que les Parties respectent leurs engagements en matière d’émission de gaz à effet de serre (GES)</a:t>
            </a:r>
            <a:endParaRPr lang="fr-CH" dirty="0"/>
          </a:p>
        </p:txBody>
      </p:sp>
    </p:spTree>
    <p:extLst>
      <p:ext uri="{BB962C8B-B14F-4D97-AF65-F5344CB8AC3E}">
        <p14:creationId xmlns:p14="http://schemas.microsoft.com/office/powerpoint/2010/main" val="1388975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0"/>
            <a:ext cx="7620000" cy="6858000"/>
          </a:xfrm>
          <a:prstGeom prst="rect">
            <a:avLst/>
          </a:prstGeom>
        </p:spPr>
      </p:pic>
    </p:spTree>
    <p:extLst>
      <p:ext uri="{BB962C8B-B14F-4D97-AF65-F5344CB8AC3E}">
        <p14:creationId xmlns:p14="http://schemas.microsoft.com/office/powerpoint/2010/main" val="4584234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rgbClr val="00B050"/>
                </a:solidFill>
              </a:rPr>
              <a:t>CONSEIL EXÉCUTIF DU MÉCANSIME POUR UN </a:t>
            </a:r>
            <a:r>
              <a:rPr lang="fr-FR">
                <a:solidFill>
                  <a:srgbClr val="00B050"/>
                </a:solidFill>
              </a:rPr>
              <a:t>DÉVELOPPEMENT PROPRE (MDP)</a:t>
            </a:r>
            <a:endParaRPr lang="fr-CH" dirty="0">
              <a:solidFill>
                <a:srgbClr val="00B050"/>
              </a:solidFill>
            </a:endParaRPr>
          </a:p>
        </p:txBody>
      </p:sp>
      <p:sp>
        <p:nvSpPr>
          <p:cNvPr id="3" name="Espace réservé du contenu 2"/>
          <p:cNvSpPr>
            <a:spLocks noGrp="1"/>
          </p:cNvSpPr>
          <p:nvPr>
            <p:ph idx="1"/>
          </p:nvPr>
        </p:nvSpPr>
        <p:spPr/>
        <p:txBody>
          <a:bodyPr>
            <a:normAutofit/>
          </a:bodyPr>
          <a:lstStyle/>
          <a:p>
            <a:r>
              <a:rPr lang="fr-FR" dirty="0"/>
              <a:t>Supervise le mécanisme pour un développement propre (article 12) sous l’autorité et la direction de la CMP</a:t>
            </a:r>
          </a:p>
          <a:p>
            <a:r>
              <a:rPr lang="fr-FR" dirty="0"/>
              <a:t>Enregistre les projets et délivre des unités de réduction certifiée des émissions après avoir vérifié que les projets ont bien entraîné la réduction prévue des GES</a:t>
            </a:r>
          </a:p>
          <a:p>
            <a:r>
              <a:rPr lang="fr-FR" dirty="0"/>
              <a:t>Le mécanisme pour un développement propre permet aux pays développés et pays en transition (Parties visées à l’annexe I de la Convention) de financer la réduction des émissions dans un pays en développement (Parties non visées à l’annexe I) et de prendre en compte cette réduction dans leurs propres engagements chiffrés </a:t>
            </a:r>
            <a:endParaRPr lang="fr-CH" dirty="0"/>
          </a:p>
        </p:txBody>
      </p:sp>
    </p:spTree>
    <p:extLst>
      <p:ext uri="{BB962C8B-B14F-4D97-AF65-F5344CB8AC3E}">
        <p14:creationId xmlns:p14="http://schemas.microsoft.com/office/powerpoint/2010/main" val="34411147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chemeClr val="accent6"/>
                </a:solidFill>
              </a:rPr>
              <a:t>COMITÉ DE SUPERVISION DE L’APPLICATION CONJOINTE</a:t>
            </a:r>
            <a:endParaRPr lang="fr-CH" dirty="0">
              <a:solidFill>
                <a:schemeClr val="accent6"/>
              </a:solidFill>
            </a:endParaRPr>
          </a:p>
        </p:txBody>
      </p:sp>
      <p:sp>
        <p:nvSpPr>
          <p:cNvPr id="3" name="Espace réservé du contenu 2"/>
          <p:cNvSpPr>
            <a:spLocks noGrp="1"/>
          </p:cNvSpPr>
          <p:nvPr>
            <p:ph idx="1"/>
          </p:nvPr>
        </p:nvSpPr>
        <p:spPr/>
        <p:txBody>
          <a:bodyPr/>
          <a:lstStyle/>
          <a:p>
            <a:r>
              <a:rPr lang="fr-FR" dirty="0"/>
              <a:t>Supervise, sous l’autorité et la direction de la CMP, la procédure de vérification des projets soumis afin de confirmer que les réductions des émissions par les sources ou les absorptions par les puits sont conformes aux dispositions de l’article 6 du Protocole de Kyoto et aux lignes directrices pour l’application de cet article (décision 9/CMP.1)</a:t>
            </a:r>
          </a:p>
          <a:p>
            <a:r>
              <a:rPr lang="fr-FR" dirty="0"/>
              <a:t>Les unités de réduction des émissions délivrées peuvent être cédées ou acquises entre les Parties visées à l’annexe I uniquement</a:t>
            </a:r>
            <a:endParaRPr lang="fr-CH" dirty="0"/>
          </a:p>
        </p:txBody>
      </p:sp>
    </p:spTree>
    <p:extLst>
      <p:ext uri="{BB962C8B-B14F-4D97-AF65-F5344CB8AC3E}">
        <p14:creationId xmlns:p14="http://schemas.microsoft.com/office/powerpoint/2010/main" val="3262640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rgbClr val="00B050"/>
                </a:solidFill>
              </a:rPr>
              <a:t>CONSEIL DU FONDS POUR L’ADAPTATION</a:t>
            </a:r>
            <a:endParaRPr lang="fr-CH" dirty="0">
              <a:solidFill>
                <a:srgbClr val="00B050"/>
              </a:solidFill>
            </a:endParaRPr>
          </a:p>
        </p:txBody>
      </p:sp>
      <p:sp>
        <p:nvSpPr>
          <p:cNvPr id="3" name="Espace réservé du contenu 2"/>
          <p:cNvSpPr>
            <a:spLocks noGrp="1"/>
          </p:cNvSpPr>
          <p:nvPr>
            <p:ph idx="1"/>
          </p:nvPr>
        </p:nvSpPr>
        <p:spPr/>
        <p:txBody>
          <a:bodyPr/>
          <a:lstStyle/>
          <a:p>
            <a:r>
              <a:rPr lang="fr-FR" dirty="0"/>
              <a:t>Supervise et gère le Fonds pour l’adaptation, sous l’autorité et la direction de la CMP</a:t>
            </a:r>
            <a:endParaRPr lang="fr-CH" dirty="0"/>
          </a:p>
          <a:p>
            <a:r>
              <a:rPr lang="fr-FR" dirty="0"/>
              <a:t>Le Fonds pour l’adaptation a été créé pour financer des projets et programmes dans les pays en développement parties qui sont particulièrement vulnérables aux effets néfastes des changements climatiques</a:t>
            </a:r>
          </a:p>
          <a:p>
            <a:r>
              <a:rPr lang="fr-FR" dirty="0"/>
              <a:t>Le Fonds est notamment alimenté par le prélèvement d’une part (égale à 2%) des fonds provenant des activités de projet au titre du mécanisme pour un développement propre</a:t>
            </a:r>
          </a:p>
        </p:txBody>
      </p:sp>
    </p:spTree>
    <p:extLst>
      <p:ext uri="{BB962C8B-B14F-4D97-AF65-F5344CB8AC3E}">
        <p14:creationId xmlns:p14="http://schemas.microsoft.com/office/powerpoint/2010/main" val="22215149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rgbClr val="7030A0"/>
                </a:solidFill>
              </a:rPr>
              <a:t>MÉCANISME FINANCIER</a:t>
            </a:r>
            <a:endParaRPr lang="fr-CH" dirty="0">
              <a:solidFill>
                <a:srgbClr val="7030A0"/>
              </a:solidFill>
            </a:endParaRPr>
          </a:p>
        </p:txBody>
      </p:sp>
      <p:sp>
        <p:nvSpPr>
          <p:cNvPr id="3" name="Espace réservé du contenu 2"/>
          <p:cNvSpPr>
            <a:spLocks noGrp="1"/>
          </p:cNvSpPr>
          <p:nvPr>
            <p:ph idx="1"/>
          </p:nvPr>
        </p:nvSpPr>
        <p:spPr/>
        <p:txBody>
          <a:bodyPr/>
          <a:lstStyle/>
          <a:p>
            <a:r>
              <a:rPr lang="fr-FR" dirty="0"/>
              <a:t>FONDS POUR L’ENVIRONNEMENT MONDIAL (FEM)</a:t>
            </a:r>
          </a:p>
          <a:p>
            <a:pPr lvl="1"/>
            <a:r>
              <a:rPr lang="fr-FR" dirty="0"/>
              <a:t>Finance, grâce aux contributions des pays donateurs, les activités et projets des pays en développement parties</a:t>
            </a:r>
          </a:p>
          <a:p>
            <a:endParaRPr lang="fr-FR" dirty="0"/>
          </a:p>
          <a:p>
            <a:r>
              <a:rPr lang="fr-FR" dirty="0"/>
              <a:t>FONDS VERT POUR LE CLIMAT</a:t>
            </a:r>
          </a:p>
          <a:p>
            <a:pPr lvl="1"/>
            <a:r>
              <a:rPr lang="fr-FR" dirty="0"/>
              <a:t>Créé en 2010 (Accords de Cancún) pour financer, grâce aux 100 milliards de dollars que les pays développés parties se sont engagés à mobiliser chaque année d’ici à 2020, l’action climatique dans les pays en développement parties</a:t>
            </a:r>
            <a:endParaRPr lang="fr-CH" dirty="0"/>
          </a:p>
        </p:txBody>
      </p:sp>
    </p:spTree>
    <p:extLst>
      <p:ext uri="{BB962C8B-B14F-4D97-AF65-F5344CB8AC3E}">
        <p14:creationId xmlns:p14="http://schemas.microsoft.com/office/powerpoint/2010/main" val="29468362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rgbClr val="7030A0"/>
                </a:solidFill>
              </a:rPr>
              <a:t>AUTRES DISPOSITIFS FINANCIERS</a:t>
            </a:r>
            <a:endParaRPr lang="fr-CH" dirty="0">
              <a:solidFill>
                <a:srgbClr val="7030A0"/>
              </a:solidFill>
            </a:endParaRPr>
          </a:p>
        </p:txBody>
      </p:sp>
      <p:sp>
        <p:nvSpPr>
          <p:cNvPr id="3" name="Espace réservé du contenu 2"/>
          <p:cNvSpPr>
            <a:spLocks noGrp="1"/>
          </p:cNvSpPr>
          <p:nvPr>
            <p:ph idx="1"/>
          </p:nvPr>
        </p:nvSpPr>
        <p:spPr/>
        <p:txBody>
          <a:bodyPr>
            <a:normAutofit lnSpcReduction="10000"/>
          </a:bodyPr>
          <a:lstStyle/>
          <a:p>
            <a:r>
              <a:rPr lang="fr-FR" dirty="0"/>
              <a:t>FONDS SPÉCIAL POUR LES CHANGEMENTS CLIMATIQUES</a:t>
            </a:r>
          </a:p>
          <a:p>
            <a:pPr lvl="1"/>
            <a:r>
              <a:rPr lang="fr-FR" dirty="0"/>
              <a:t>Finance des activités, programmes et mesures complémentaires</a:t>
            </a:r>
          </a:p>
          <a:p>
            <a:pPr lvl="1"/>
            <a:r>
              <a:rPr lang="fr-FR" dirty="0"/>
              <a:t>Est administré par le FEM</a:t>
            </a:r>
          </a:p>
          <a:p>
            <a:pPr lvl="1"/>
            <a:endParaRPr lang="fr-FR" dirty="0"/>
          </a:p>
          <a:p>
            <a:r>
              <a:rPr lang="fr-FR" dirty="0"/>
              <a:t>FONDS POUR LES PAYS LES MOINS AVANCÉS</a:t>
            </a:r>
          </a:p>
          <a:p>
            <a:pPr lvl="1"/>
            <a:r>
              <a:rPr lang="fr-FR" dirty="0"/>
              <a:t>Finance le programme de travail en faveur des pays les moins avancés et aide ces pays à élaborer leur programme d’action national aux fins de l’adaptation (PANA)</a:t>
            </a:r>
          </a:p>
          <a:p>
            <a:pPr lvl="1"/>
            <a:r>
              <a:rPr lang="fr-FR" dirty="0"/>
              <a:t>Est administré par le FEM</a:t>
            </a:r>
          </a:p>
          <a:p>
            <a:pPr lvl="1"/>
            <a:endParaRPr lang="fr-FR" dirty="0"/>
          </a:p>
          <a:p>
            <a:r>
              <a:rPr lang="fr-FR" dirty="0"/>
              <a:t>FONDS POUR L’ADAPTATION</a:t>
            </a:r>
          </a:p>
          <a:p>
            <a:pPr lvl="1"/>
            <a:endParaRPr lang="fr-FR" dirty="0"/>
          </a:p>
          <a:p>
            <a:endParaRPr lang="fr-CH" dirty="0"/>
          </a:p>
        </p:txBody>
      </p:sp>
    </p:spTree>
    <p:extLst>
      <p:ext uri="{BB962C8B-B14F-4D97-AF65-F5344CB8AC3E}">
        <p14:creationId xmlns:p14="http://schemas.microsoft.com/office/powerpoint/2010/main" val="10401250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rgbClr val="00B0F0"/>
                </a:solidFill>
              </a:rPr>
              <a:t>SECRÉTARIAT DE LA CONVENTION</a:t>
            </a:r>
            <a:endParaRPr lang="fr-CH" dirty="0">
              <a:solidFill>
                <a:srgbClr val="00B0F0"/>
              </a:solidFill>
            </a:endParaRPr>
          </a:p>
        </p:txBody>
      </p:sp>
      <p:sp>
        <p:nvSpPr>
          <p:cNvPr id="3" name="Espace réservé du contenu 2"/>
          <p:cNvSpPr>
            <a:spLocks noGrp="1"/>
          </p:cNvSpPr>
          <p:nvPr>
            <p:ph idx="1"/>
          </p:nvPr>
        </p:nvSpPr>
        <p:spPr/>
        <p:txBody>
          <a:bodyPr/>
          <a:lstStyle/>
          <a:p>
            <a:r>
              <a:rPr lang="fr-FR" dirty="0"/>
              <a:t>A Bonn depuis 1995</a:t>
            </a:r>
          </a:p>
          <a:p>
            <a:r>
              <a:rPr lang="fr-FR" dirty="0"/>
              <a:t>Secrétaire exécutive: Patricia Espinosa </a:t>
            </a:r>
            <a:r>
              <a:rPr lang="fr-FR" dirty="0" err="1"/>
              <a:t>Cantellano</a:t>
            </a:r>
            <a:r>
              <a:rPr lang="fr-FR" dirty="0"/>
              <a:t> (Mexique) depuis juillet 2016</a:t>
            </a:r>
          </a:p>
          <a:p>
            <a:r>
              <a:rPr lang="fr-FR" dirty="0"/>
              <a:t>Environ 500 personnes</a:t>
            </a:r>
          </a:p>
          <a:p>
            <a:r>
              <a:rPr lang="fr-FR" dirty="0"/>
              <a:t>Appui aux négociations </a:t>
            </a:r>
            <a:r>
              <a:rPr lang="fr-FR" dirty="0" err="1"/>
              <a:t>intergouvernementales</a:t>
            </a:r>
            <a:r>
              <a:rPr lang="fr-FR" dirty="0"/>
              <a:t> sur les changements climatiques et aux organes constitués en vertu de la Convention et du Protocole de Kyoto</a:t>
            </a:r>
            <a:endParaRPr lang="fr-CH" dirty="0"/>
          </a:p>
        </p:txBody>
      </p:sp>
    </p:spTree>
    <p:extLst>
      <p:ext uri="{BB962C8B-B14F-4D97-AF65-F5344CB8AC3E}">
        <p14:creationId xmlns:p14="http://schemas.microsoft.com/office/powerpoint/2010/main" val="35718820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RESSOURCES</a:t>
            </a:r>
            <a:endParaRPr lang="fr-CH" dirty="0"/>
          </a:p>
        </p:txBody>
      </p:sp>
      <p:sp>
        <p:nvSpPr>
          <p:cNvPr id="3" name="Espace réservé du contenu 2"/>
          <p:cNvSpPr>
            <a:spLocks noGrp="1"/>
          </p:cNvSpPr>
          <p:nvPr>
            <p:ph idx="1"/>
          </p:nvPr>
        </p:nvSpPr>
        <p:spPr/>
        <p:txBody>
          <a:bodyPr>
            <a:normAutofit/>
          </a:bodyPr>
          <a:lstStyle/>
          <a:p>
            <a:r>
              <a:rPr lang="fr-FR" dirty="0"/>
              <a:t>Site de la Section</a:t>
            </a:r>
          </a:p>
          <a:p>
            <a:pPr lvl="1"/>
            <a:r>
              <a:rPr lang="fr-FR" dirty="0"/>
              <a:t>Environnement</a:t>
            </a:r>
          </a:p>
          <a:p>
            <a:pPr lvl="2"/>
            <a:r>
              <a:rPr lang="fr-FR" dirty="0"/>
              <a:t>Aide-mémoire: Climat</a:t>
            </a:r>
          </a:p>
          <a:p>
            <a:pPr lvl="2"/>
            <a:r>
              <a:rPr lang="fr-FR" dirty="0"/>
              <a:t>Convention-cadre sur les changements climatiques</a:t>
            </a:r>
          </a:p>
          <a:p>
            <a:pPr lvl="2"/>
            <a:r>
              <a:rPr lang="fr-FR" dirty="0"/>
              <a:t>Protocole de Kyoto</a:t>
            </a:r>
          </a:p>
          <a:p>
            <a:pPr lvl="2"/>
            <a:r>
              <a:rPr lang="fr-FR" dirty="0"/>
              <a:t>Amendement de Doha</a:t>
            </a:r>
          </a:p>
          <a:p>
            <a:pPr lvl="2"/>
            <a:r>
              <a:rPr lang="fr-FR" dirty="0"/>
              <a:t>Accord de Paris</a:t>
            </a:r>
          </a:p>
          <a:p>
            <a:r>
              <a:rPr lang="fr-CH" u="sng" dirty="0">
                <a:hlinkClick r:id="rId2"/>
              </a:rPr>
              <a:t>http://bigpicture.unfccc.int/#content-</a:t>
            </a:r>
            <a:endParaRPr lang="fr-FR" dirty="0"/>
          </a:p>
          <a:p>
            <a:r>
              <a:rPr lang="fr-FR" dirty="0"/>
              <a:t>Site de la Convention: </a:t>
            </a:r>
            <a:r>
              <a:rPr lang="fr-FR" dirty="0">
                <a:hlinkClick r:id="rId3"/>
              </a:rPr>
              <a:t>http://unfccc.int</a:t>
            </a:r>
            <a:endParaRPr lang="fr-FR" dirty="0"/>
          </a:p>
          <a:p>
            <a:pPr lvl="1"/>
            <a:r>
              <a:rPr lang="fr-FR" dirty="0"/>
              <a:t>Documents &amp; </a:t>
            </a:r>
            <a:r>
              <a:rPr lang="fr-FR" dirty="0" err="1"/>
              <a:t>decisions</a:t>
            </a:r>
            <a:endParaRPr lang="fr-FR" dirty="0"/>
          </a:p>
          <a:p>
            <a:pPr lvl="2"/>
            <a:r>
              <a:rPr lang="fr-FR" dirty="0" err="1"/>
              <a:t>Decisions</a:t>
            </a:r>
            <a:endParaRPr lang="fr-FR" dirty="0"/>
          </a:p>
          <a:p>
            <a:pPr lvl="1"/>
            <a:endParaRPr lang="fr-FR" dirty="0"/>
          </a:p>
          <a:p>
            <a:endParaRPr lang="fr-CH" dirty="0"/>
          </a:p>
        </p:txBody>
      </p:sp>
    </p:spTree>
    <p:extLst>
      <p:ext uri="{BB962C8B-B14F-4D97-AF65-F5344CB8AC3E}">
        <p14:creationId xmlns:p14="http://schemas.microsoft.com/office/powerpoint/2010/main" val="1085523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a:solidFill>
                  <a:srgbClr val="00B0F0"/>
                </a:solidFill>
              </a:rPr>
              <a:t>CONFÉRENCE DES PARTIES A LA CONVENTION</a:t>
            </a:r>
            <a:br>
              <a:rPr lang="fr-FR" dirty="0">
                <a:solidFill>
                  <a:srgbClr val="00B0F0"/>
                </a:solidFill>
              </a:rPr>
            </a:br>
            <a:r>
              <a:rPr lang="fr-FR" dirty="0">
                <a:solidFill>
                  <a:srgbClr val="00B0F0"/>
                </a:solidFill>
              </a:rPr>
              <a:t>(COP)</a:t>
            </a:r>
            <a:endParaRPr lang="fr-CH" dirty="0">
              <a:solidFill>
                <a:srgbClr val="00B0F0"/>
              </a:solidFill>
            </a:endParaRPr>
          </a:p>
        </p:txBody>
      </p:sp>
      <p:sp>
        <p:nvSpPr>
          <p:cNvPr id="3" name="Espace réservé du contenu 2"/>
          <p:cNvSpPr>
            <a:spLocks noGrp="1"/>
          </p:cNvSpPr>
          <p:nvPr>
            <p:ph idx="1"/>
          </p:nvPr>
        </p:nvSpPr>
        <p:spPr/>
        <p:txBody>
          <a:bodyPr/>
          <a:lstStyle/>
          <a:p>
            <a:r>
              <a:rPr lang="fr-FR" dirty="0"/>
              <a:t>Organe directeur suprême de la Convention</a:t>
            </a:r>
          </a:p>
          <a:p>
            <a:r>
              <a:rPr lang="fr-FR" dirty="0"/>
              <a:t>Tous les États parties à la Convention y sont représentés</a:t>
            </a:r>
          </a:p>
          <a:p>
            <a:r>
              <a:rPr lang="fr-FR" dirty="0"/>
              <a:t>Tient une session par an</a:t>
            </a:r>
          </a:p>
          <a:p>
            <a:r>
              <a:rPr lang="fr-FR" dirty="0"/>
              <a:t>Examine l’application de la Convention et prend des mesures à cet effet</a:t>
            </a:r>
            <a:endParaRPr lang="fr-CH" dirty="0"/>
          </a:p>
        </p:txBody>
      </p:sp>
    </p:spTree>
    <p:extLst>
      <p:ext uri="{BB962C8B-B14F-4D97-AF65-F5344CB8AC3E}">
        <p14:creationId xmlns:p14="http://schemas.microsoft.com/office/powerpoint/2010/main" val="1474781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solidFill>
                  <a:srgbClr val="00B0F0"/>
                </a:solidFill>
              </a:rPr>
              <a:t>CONFÉRENCE DES PARTIES AGISSANT COMME RÉUNION DES PARTIES AU PROTOCOLE DE KYOTO</a:t>
            </a:r>
            <a:br>
              <a:rPr lang="fr-FR" dirty="0">
                <a:solidFill>
                  <a:srgbClr val="00B0F0"/>
                </a:solidFill>
              </a:rPr>
            </a:br>
            <a:r>
              <a:rPr lang="fr-FR" dirty="0">
                <a:solidFill>
                  <a:srgbClr val="00B0F0"/>
                </a:solidFill>
              </a:rPr>
              <a:t>(CMP)</a:t>
            </a:r>
            <a:endParaRPr lang="fr-CH" dirty="0">
              <a:solidFill>
                <a:srgbClr val="00B0F0"/>
              </a:solidFill>
            </a:endParaRPr>
          </a:p>
        </p:txBody>
      </p:sp>
      <p:sp>
        <p:nvSpPr>
          <p:cNvPr id="3" name="Espace réservé du contenu 2"/>
          <p:cNvSpPr>
            <a:spLocks noGrp="1"/>
          </p:cNvSpPr>
          <p:nvPr>
            <p:ph idx="1"/>
          </p:nvPr>
        </p:nvSpPr>
        <p:spPr/>
        <p:txBody>
          <a:bodyPr/>
          <a:lstStyle/>
          <a:p>
            <a:r>
              <a:rPr lang="fr-FR" dirty="0"/>
              <a:t>Tous les États parties au Protocole de Kyoto y sont représentés</a:t>
            </a:r>
          </a:p>
          <a:p>
            <a:r>
              <a:rPr lang="fr-FR" dirty="0"/>
              <a:t>Les autres États parties à la Convention qui ne sont pas parties au Protocole ont le statut d’observateur</a:t>
            </a:r>
          </a:p>
          <a:p>
            <a:r>
              <a:rPr lang="fr-FR" dirty="0"/>
              <a:t>Tient une session par an</a:t>
            </a:r>
          </a:p>
          <a:p>
            <a:r>
              <a:rPr lang="fr-FR" dirty="0"/>
              <a:t>Examine l’application du Protocole de Kyoto et prend des mesures à cet effet</a:t>
            </a:r>
            <a:endParaRPr lang="fr-CH" dirty="0"/>
          </a:p>
          <a:p>
            <a:endParaRPr lang="fr-CH" dirty="0"/>
          </a:p>
        </p:txBody>
      </p:sp>
    </p:spTree>
    <p:extLst>
      <p:ext uri="{BB962C8B-B14F-4D97-AF65-F5344CB8AC3E}">
        <p14:creationId xmlns:p14="http://schemas.microsoft.com/office/powerpoint/2010/main" val="2779562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83232"/>
            <a:ext cx="10515600" cy="1325563"/>
          </a:xfrm>
        </p:spPr>
        <p:txBody>
          <a:bodyPr>
            <a:normAutofit fontScale="90000"/>
          </a:bodyPr>
          <a:lstStyle/>
          <a:p>
            <a:pPr algn="ctr"/>
            <a:r>
              <a:rPr lang="fr-FR" dirty="0">
                <a:solidFill>
                  <a:srgbClr val="00B0F0"/>
                </a:solidFill>
              </a:rPr>
              <a:t>CONFÉRENCE DES PARTIES AGISSANT COMME RÉUNION DES PARTIES A L’ACCORD DE PARIS</a:t>
            </a:r>
            <a:br>
              <a:rPr lang="fr-FR" dirty="0">
                <a:solidFill>
                  <a:srgbClr val="00B0F0"/>
                </a:solidFill>
              </a:rPr>
            </a:br>
            <a:r>
              <a:rPr lang="fr-FR" dirty="0">
                <a:solidFill>
                  <a:srgbClr val="00B0F0"/>
                </a:solidFill>
              </a:rPr>
              <a:t>(CMA)</a:t>
            </a:r>
            <a:endParaRPr lang="fr-CH" dirty="0">
              <a:solidFill>
                <a:srgbClr val="00B0F0"/>
              </a:solidFill>
            </a:endParaRPr>
          </a:p>
        </p:txBody>
      </p:sp>
      <p:sp>
        <p:nvSpPr>
          <p:cNvPr id="3" name="Espace réservé du contenu 2"/>
          <p:cNvSpPr>
            <a:spLocks noGrp="1"/>
          </p:cNvSpPr>
          <p:nvPr>
            <p:ph idx="1"/>
          </p:nvPr>
        </p:nvSpPr>
        <p:spPr/>
        <p:txBody>
          <a:bodyPr/>
          <a:lstStyle/>
          <a:p>
            <a:r>
              <a:rPr lang="fr-FR" dirty="0"/>
              <a:t>Tous les États parties à l’Accord de Paris y sont représentés</a:t>
            </a:r>
          </a:p>
          <a:p>
            <a:r>
              <a:rPr lang="fr-FR" dirty="0"/>
              <a:t>Les autres États parties à la Convention qui ne sont pas parties à l’Accord de Paris ont le statut d’observateur</a:t>
            </a:r>
          </a:p>
          <a:p>
            <a:r>
              <a:rPr lang="fr-FR" dirty="0"/>
              <a:t>Tient une session par an</a:t>
            </a:r>
          </a:p>
          <a:p>
            <a:r>
              <a:rPr lang="fr-FR" dirty="0"/>
              <a:t>Examine l’application de l’Accord de Paris et prend des mesures à cet effet</a:t>
            </a:r>
            <a:endParaRPr lang="fr-CH" dirty="0"/>
          </a:p>
          <a:p>
            <a:endParaRPr lang="fr-CH" dirty="0"/>
          </a:p>
        </p:txBody>
      </p:sp>
    </p:spTree>
    <p:extLst>
      <p:ext uri="{BB962C8B-B14F-4D97-AF65-F5344CB8AC3E}">
        <p14:creationId xmlns:p14="http://schemas.microsoft.com/office/powerpoint/2010/main" val="646980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00B0F0"/>
                </a:solidFill>
              </a:rPr>
              <a:t>BUREAU DE LA COP, DE LA CMP ET DE LA CMA</a:t>
            </a:r>
            <a:endParaRPr lang="fr-CH" dirty="0"/>
          </a:p>
        </p:txBody>
      </p:sp>
      <p:sp>
        <p:nvSpPr>
          <p:cNvPr id="3" name="Espace réservé du contenu 2"/>
          <p:cNvSpPr>
            <a:spLocks noGrp="1"/>
          </p:cNvSpPr>
          <p:nvPr>
            <p:ph idx="1"/>
          </p:nvPr>
        </p:nvSpPr>
        <p:spPr/>
        <p:txBody>
          <a:bodyPr/>
          <a:lstStyle/>
          <a:p>
            <a:r>
              <a:rPr lang="fr-FR" dirty="0"/>
              <a:t>Le Bureau donne des conseils et des orientations sur les travaux en cours, l’organisation des sessions et le fonctionnement du secrétariat, en particulier lorsque la COP, la CMP et la CMA ne sont pas en session</a:t>
            </a:r>
          </a:p>
          <a:p>
            <a:r>
              <a:rPr lang="fr-FR" dirty="0"/>
              <a:t>Il est composé de représentants de Parties proposés par chacun des cinq groupes régionaux et par les petits États insulaires en développement</a:t>
            </a:r>
            <a:endParaRPr lang="fr-CH" dirty="0"/>
          </a:p>
          <a:p>
            <a:endParaRPr lang="fr-FR" dirty="0"/>
          </a:p>
          <a:p>
            <a:endParaRPr lang="fr-CH" dirty="0"/>
          </a:p>
        </p:txBody>
      </p:sp>
    </p:spTree>
    <p:extLst>
      <p:ext uri="{BB962C8B-B14F-4D97-AF65-F5344CB8AC3E}">
        <p14:creationId xmlns:p14="http://schemas.microsoft.com/office/powerpoint/2010/main" val="3677255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FFC000"/>
                </a:solidFill>
              </a:rPr>
              <a:t>ORGANES SUBSIDIAIRES PERMANENTS</a:t>
            </a:r>
            <a:endParaRPr lang="fr-CH" dirty="0">
              <a:solidFill>
                <a:srgbClr val="FFC000"/>
              </a:solidFill>
            </a:endParaRPr>
          </a:p>
        </p:txBody>
      </p:sp>
      <p:sp>
        <p:nvSpPr>
          <p:cNvPr id="3" name="Espace réservé du contenu 2"/>
          <p:cNvSpPr>
            <a:spLocks noGrp="1"/>
          </p:cNvSpPr>
          <p:nvPr>
            <p:ph idx="1"/>
          </p:nvPr>
        </p:nvSpPr>
        <p:spPr/>
        <p:txBody>
          <a:bodyPr/>
          <a:lstStyle/>
          <a:p>
            <a:endParaRPr lang="fr-FR" dirty="0"/>
          </a:p>
          <a:p>
            <a:r>
              <a:rPr lang="fr-FR" dirty="0"/>
              <a:t>ORGANE SUBSIDIAIRE DE CONSIEL SCIENTIFIQUE ET TECHNOLOGIQUE (SBSTA)</a:t>
            </a:r>
          </a:p>
          <a:p>
            <a:endParaRPr lang="fr-FR" dirty="0"/>
          </a:p>
          <a:p>
            <a:endParaRPr lang="fr-FR" dirty="0"/>
          </a:p>
          <a:p>
            <a:r>
              <a:rPr lang="fr-FR" dirty="0"/>
              <a:t>ORGANE SUBSIDIAIRE DE MISE EN ŒUVRE (SBI)</a:t>
            </a:r>
            <a:endParaRPr lang="fr-CH" dirty="0"/>
          </a:p>
        </p:txBody>
      </p:sp>
    </p:spTree>
    <p:extLst>
      <p:ext uri="{BB962C8B-B14F-4D97-AF65-F5344CB8AC3E}">
        <p14:creationId xmlns:p14="http://schemas.microsoft.com/office/powerpoint/2010/main" val="457060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solidFill>
                  <a:srgbClr val="FFC000"/>
                </a:solidFill>
              </a:rPr>
              <a:t>ORGANE SUBSIDIAIRE DE CONSEIL SCIENTIFIQUE ET TECHNOLOGIQUE</a:t>
            </a:r>
            <a:br>
              <a:rPr lang="fr-FR" dirty="0">
                <a:solidFill>
                  <a:srgbClr val="FFC000"/>
                </a:solidFill>
              </a:rPr>
            </a:br>
            <a:r>
              <a:rPr lang="fr-FR" dirty="0">
                <a:solidFill>
                  <a:srgbClr val="FFC000"/>
                </a:solidFill>
              </a:rPr>
              <a:t>(SBSTA)</a:t>
            </a:r>
            <a:endParaRPr lang="fr-CH" dirty="0">
              <a:solidFill>
                <a:srgbClr val="FFC000"/>
              </a:solidFill>
            </a:endParaRPr>
          </a:p>
        </p:txBody>
      </p:sp>
      <p:sp>
        <p:nvSpPr>
          <p:cNvPr id="3" name="Espace réservé du contenu 2"/>
          <p:cNvSpPr>
            <a:spLocks noGrp="1"/>
          </p:cNvSpPr>
          <p:nvPr>
            <p:ph idx="1"/>
          </p:nvPr>
        </p:nvSpPr>
        <p:spPr/>
        <p:txBody>
          <a:bodyPr/>
          <a:lstStyle/>
          <a:p>
            <a:endParaRPr lang="fr-FR" dirty="0"/>
          </a:p>
          <a:p>
            <a:endParaRPr lang="fr-FR" dirty="0"/>
          </a:p>
          <a:p>
            <a:r>
              <a:rPr lang="fr-FR" dirty="0"/>
              <a:t>Appuie les travaux de la COP, de la CMP et de la CMA en donnant des informations et des conseils sur les questions scientifiques et technologiques qui ont trait à la Convention, au Protocole de Kyoto et à l’Accord de Paris</a:t>
            </a:r>
          </a:p>
          <a:p>
            <a:r>
              <a:rPr lang="fr-FR" dirty="0"/>
              <a:t>Se réunit deux fois par an</a:t>
            </a:r>
            <a:endParaRPr lang="fr-CH" dirty="0"/>
          </a:p>
        </p:txBody>
      </p:sp>
    </p:spTree>
    <p:extLst>
      <p:ext uri="{BB962C8B-B14F-4D97-AF65-F5344CB8AC3E}">
        <p14:creationId xmlns:p14="http://schemas.microsoft.com/office/powerpoint/2010/main" val="626277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rgbClr val="FFC000"/>
                </a:solidFill>
              </a:rPr>
              <a:t>ORGANE SUBSIDIAIRE DE MISE EN ŒUVRE</a:t>
            </a:r>
            <a:br>
              <a:rPr lang="fr-FR" dirty="0">
                <a:solidFill>
                  <a:srgbClr val="FFC000"/>
                </a:solidFill>
              </a:rPr>
            </a:br>
            <a:r>
              <a:rPr lang="fr-FR" dirty="0">
                <a:solidFill>
                  <a:srgbClr val="FFC000"/>
                </a:solidFill>
              </a:rPr>
              <a:t>(SBI)</a:t>
            </a:r>
            <a:endParaRPr lang="fr-CH" dirty="0">
              <a:solidFill>
                <a:srgbClr val="FFC000"/>
              </a:solidFill>
            </a:endParaRPr>
          </a:p>
        </p:txBody>
      </p:sp>
      <p:sp>
        <p:nvSpPr>
          <p:cNvPr id="3" name="Espace réservé du contenu 2"/>
          <p:cNvSpPr>
            <a:spLocks noGrp="1"/>
          </p:cNvSpPr>
          <p:nvPr>
            <p:ph idx="1"/>
          </p:nvPr>
        </p:nvSpPr>
        <p:spPr/>
        <p:txBody>
          <a:bodyPr/>
          <a:lstStyle/>
          <a:p>
            <a:endParaRPr lang="fr-FR" dirty="0"/>
          </a:p>
          <a:p>
            <a:endParaRPr lang="fr-FR" dirty="0"/>
          </a:p>
          <a:p>
            <a:r>
              <a:rPr lang="fr-FR" dirty="0"/>
              <a:t>Appuie les travaux de la COP, de la CMP et de la CMA en examinant l’application de la Convention, du Protocole de Kyoto et de l’Accord de Paris</a:t>
            </a:r>
          </a:p>
          <a:p>
            <a:r>
              <a:rPr lang="fr-FR" dirty="0"/>
              <a:t>Se réunit deux </a:t>
            </a:r>
            <a:r>
              <a:rPr lang="fr-FR"/>
              <a:t>fois par an</a:t>
            </a:r>
            <a:endParaRPr lang="fr-CH" dirty="0"/>
          </a:p>
          <a:p>
            <a:endParaRPr lang="fr-CH" dirty="0"/>
          </a:p>
        </p:txBody>
      </p:sp>
    </p:spTree>
    <p:extLst>
      <p:ext uri="{BB962C8B-B14F-4D97-AF65-F5344CB8AC3E}">
        <p14:creationId xmlns:p14="http://schemas.microsoft.com/office/powerpoint/2010/main" val="33687465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1734</TotalTime>
  <Words>1405</Words>
  <Application>Microsoft Office PowerPoint</Application>
  <PresentationFormat>Grand écran</PresentationFormat>
  <Paragraphs>125</Paragraphs>
  <Slides>26</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26</vt:i4>
      </vt:variant>
    </vt:vector>
  </HeadingPairs>
  <TitlesOfParts>
    <vt:vector size="30" baseType="lpstr">
      <vt:lpstr>Arial</vt:lpstr>
      <vt:lpstr>Calibri</vt:lpstr>
      <vt:lpstr>Calibri Light</vt:lpstr>
      <vt:lpstr>Thème Office</vt:lpstr>
      <vt:lpstr>ORGANES RELEVANT DE LA CONVENTION-CADRE DES NATIONS UNIES SUR LES CHANGEMENTS CLIMATIQUES, DU PROTOCOLE DE KYOTO A LA CONVENTION ET DE L’ACCORD DE PARIS</vt:lpstr>
      <vt:lpstr>Présentation PowerPoint</vt:lpstr>
      <vt:lpstr>CONFÉRENCE DES PARTIES A LA CONVENTION (COP)</vt:lpstr>
      <vt:lpstr>CONFÉRENCE DES PARTIES AGISSANT COMME RÉUNION DES PARTIES AU PROTOCOLE DE KYOTO (CMP)</vt:lpstr>
      <vt:lpstr>CONFÉRENCE DES PARTIES AGISSANT COMME RÉUNION DES PARTIES A L’ACCORD DE PARIS (CMA)</vt:lpstr>
      <vt:lpstr>BUREAU DE LA COP, DE LA CMP ET DE LA CMA</vt:lpstr>
      <vt:lpstr>ORGANES SUBSIDIAIRES PERMANENTS</vt:lpstr>
      <vt:lpstr>ORGANE SUBSIDIAIRE DE CONSEIL SCIENTIFIQUE ET TECHNOLOGIQUE (SBSTA)</vt:lpstr>
      <vt:lpstr>ORGANE SUBSIDIAIRE DE MISE EN ŒUVRE (SBI)</vt:lpstr>
      <vt:lpstr>ORGANES RELEVANT DE LA  CONVENTION</vt:lpstr>
      <vt:lpstr>GROUPE DE TRAVAIL SPÉCIAL DE L’ACCORD DE PARIS</vt:lpstr>
      <vt:lpstr>COMITÉ DE L’ADAPTATION</vt:lpstr>
      <vt:lpstr>COMITÉ PERMANENT DU FINANCEMENT</vt:lpstr>
      <vt:lpstr>COMITÉ EXÉCUTIF DU MÉCANISME INTERNATIONAL DE VARSOVIE</vt:lpstr>
      <vt:lpstr>COMITÉ DE PARIS SUR LE RENFORCEMENT DES CAPACITÉS</vt:lpstr>
      <vt:lpstr>MÉCANISME TECHNOLOGIQUE</vt:lpstr>
      <vt:lpstr>GROUPES D’EXPERTS</vt:lpstr>
      <vt:lpstr>ORGANES RELEVANT DU PROTOCOLE DE KYOTO</vt:lpstr>
      <vt:lpstr>COMITÉ DE CONTRÔLE DU RESPECT DES DISPOSITIONS</vt:lpstr>
      <vt:lpstr>CONSEIL EXÉCUTIF DU MÉCANSIME POUR UN DÉVELOPPEMENT PROPRE (MDP)</vt:lpstr>
      <vt:lpstr>COMITÉ DE SUPERVISION DE L’APPLICATION CONJOINTE</vt:lpstr>
      <vt:lpstr>CONSEIL DU FONDS POUR L’ADAPTATION</vt:lpstr>
      <vt:lpstr>MÉCANISME FINANCIER</vt:lpstr>
      <vt:lpstr>AUTRES DISPOSITIFS FINANCIERS</vt:lpstr>
      <vt:lpstr>SECRÉTARIAT DE LA CONVENTION</vt:lpstr>
      <vt:lpstr>RESSOURCES</vt:lpstr>
    </vt:vector>
  </TitlesOfParts>
  <Company>UNOG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CONVENTION-CADRE DES NATIONS UNIES SUR LES CHANGEMENTS CLIMATIQUES</dc:title>
  <dc:creator>Monitoring</dc:creator>
  <cp:lastModifiedBy>Barthelemy Vich</cp:lastModifiedBy>
  <cp:revision>66</cp:revision>
  <dcterms:created xsi:type="dcterms:W3CDTF">2017-10-23T11:38:56Z</dcterms:created>
  <dcterms:modified xsi:type="dcterms:W3CDTF">2018-03-09T07:32:46Z</dcterms:modified>
</cp:coreProperties>
</file>