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6" r:id="rId3"/>
    <p:sldId id="257" r:id="rId4"/>
    <p:sldId id="258" r:id="rId5"/>
    <p:sldId id="261" r:id="rId6"/>
    <p:sldId id="259" r:id="rId7"/>
    <p:sldId id="260" r:id="rId8"/>
    <p:sldId id="262" r:id="rId9"/>
    <p:sldId id="263" r:id="rId10"/>
    <p:sldId id="264" r:id="rId11"/>
    <p:sldId id="265" r:id="rId12"/>
    <p:sldId id="266" r:id="rId13"/>
    <p:sldId id="267" r:id="rId14"/>
    <p:sldId id="268" r:id="rId15"/>
    <p:sldId id="269" r:id="rId16"/>
    <p:sldId id="270" r:id="rId17"/>
    <p:sldId id="273" r:id="rId18"/>
    <p:sldId id="271" r:id="rId19"/>
    <p:sldId id="272" r:id="rId20"/>
    <p:sldId id="274" r:id="rId21"/>
    <p:sldId id="277" r:id="rId22"/>
    <p:sldId id="275" r:id="rId23"/>
    <p:sldId id="276" r:id="rId24"/>
    <p:sldId id="278"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CH"/>
          </a:p>
        </p:txBody>
      </p:sp>
      <p:sp>
        <p:nvSpPr>
          <p:cNvPr id="4" name="Espace réservé de la date 3"/>
          <p:cNvSpPr>
            <a:spLocks noGrp="1"/>
          </p:cNvSpPr>
          <p:nvPr>
            <p:ph type="dt" sz="half" idx="10"/>
          </p:nvPr>
        </p:nvSpPr>
        <p:spPr/>
        <p:txBody>
          <a:bodyPr/>
          <a:lstStyle/>
          <a:p>
            <a:fld id="{3522B8A3-BB20-4114-97EC-B29C7F844754}" type="datetimeFigureOut">
              <a:rPr lang="fr-CH" smtClean="0"/>
              <a:t>09.10.2018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C10B321-FF91-44D9-BB3C-B7EA8C3C767B}" type="slidenum">
              <a:rPr lang="fr-CH" smtClean="0"/>
              <a:t>‹N°›</a:t>
            </a:fld>
            <a:endParaRPr lang="fr-CH"/>
          </a:p>
        </p:txBody>
      </p:sp>
    </p:spTree>
    <p:extLst>
      <p:ext uri="{BB962C8B-B14F-4D97-AF65-F5344CB8AC3E}">
        <p14:creationId xmlns:p14="http://schemas.microsoft.com/office/powerpoint/2010/main" val="1677903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3522B8A3-BB20-4114-97EC-B29C7F844754}" type="datetimeFigureOut">
              <a:rPr lang="fr-CH" smtClean="0"/>
              <a:t>09.10.2018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C10B321-FF91-44D9-BB3C-B7EA8C3C767B}" type="slidenum">
              <a:rPr lang="fr-CH" smtClean="0"/>
              <a:t>‹N°›</a:t>
            </a:fld>
            <a:endParaRPr lang="fr-CH"/>
          </a:p>
        </p:txBody>
      </p:sp>
    </p:spTree>
    <p:extLst>
      <p:ext uri="{BB962C8B-B14F-4D97-AF65-F5344CB8AC3E}">
        <p14:creationId xmlns:p14="http://schemas.microsoft.com/office/powerpoint/2010/main" val="321743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3522B8A3-BB20-4114-97EC-B29C7F844754}" type="datetimeFigureOut">
              <a:rPr lang="fr-CH" smtClean="0"/>
              <a:t>09.10.2018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C10B321-FF91-44D9-BB3C-B7EA8C3C767B}" type="slidenum">
              <a:rPr lang="fr-CH" smtClean="0"/>
              <a:t>‹N°›</a:t>
            </a:fld>
            <a:endParaRPr lang="fr-CH"/>
          </a:p>
        </p:txBody>
      </p:sp>
    </p:spTree>
    <p:extLst>
      <p:ext uri="{BB962C8B-B14F-4D97-AF65-F5344CB8AC3E}">
        <p14:creationId xmlns:p14="http://schemas.microsoft.com/office/powerpoint/2010/main" val="2260211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3522B8A3-BB20-4114-97EC-B29C7F844754}" type="datetimeFigureOut">
              <a:rPr lang="fr-CH" smtClean="0"/>
              <a:t>09.10.2018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C10B321-FF91-44D9-BB3C-B7EA8C3C767B}" type="slidenum">
              <a:rPr lang="fr-CH" smtClean="0"/>
              <a:t>‹N°›</a:t>
            </a:fld>
            <a:endParaRPr lang="fr-CH"/>
          </a:p>
        </p:txBody>
      </p:sp>
    </p:spTree>
    <p:extLst>
      <p:ext uri="{BB962C8B-B14F-4D97-AF65-F5344CB8AC3E}">
        <p14:creationId xmlns:p14="http://schemas.microsoft.com/office/powerpoint/2010/main" val="237137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3522B8A3-BB20-4114-97EC-B29C7F844754}" type="datetimeFigureOut">
              <a:rPr lang="fr-CH" smtClean="0"/>
              <a:t>09.10.2018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BC10B321-FF91-44D9-BB3C-B7EA8C3C767B}" type="slidenum">
              <a:rPr lang="fr-CH" smtClean="0"/>
              <a:t>‹N°›</a:t>
            </a:fld>
            <a:endParaRPr lang="fr-CH"/>
          </a:p>
        </p:txBody>
      </p:sp>
    </p:spTree>
    <p:extLst>
      <p:ext uri="{BB962C8B-B14F-4D97-AF65-F5344CB8AC3E}">
        <p14:creationId xmlns:p14="http://schemas.microsoft.com/office/powerpoint/2010/main" val="972841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3522B8A3-BB20-4114-97EC-B29C7F844754}" type="datetimeFigureOut">
              <a:rPr lang="fr-CH" smtClean="0"/>
              <a:t>09.10.2018</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BC10B321-FF91-44D9-BB3C-B7EA8C3C767B}" type="slidenum">
              <a:rPr lang="fr-CH" smtClean="0"/>
              <a:t>‹N°›</a:t>
            </a:fld>
            <a:endParaRPr lang="fr-CH"/>
          </a:p>
        </p:txBody>
      </p:sp>
    </p:spTree>
    <p:extLst>
      <p:ext uri="{BB962C8B-B14F-4D97-AF65-F5344CB8AC3E}">
        <p14:creationId xmlns:p14="http://schemas.microsoft.com/office/powerpoint/2010/main" val="259224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3522B8A3-BB20-4114-97EC-B29C7F844754}" type="datetimeFigureOut">
              <a:rPr lang="fr-CH" smtClean="0"/>
              <a:t>09.10.2018</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BC10B321-FF91-44D9-BB3C-B7EA8C3C767B}" type="slidenum">
              <a:rPr lang="fr-CH" smtClean="0"/>
              <a:t>‹N°›</a:t>
            </a:fld>
            <a:endParaRPr lang="fr-CH"/>
          </a:p>
        </p:txBody>
      </p:sp>
    </p:spTree>
    <p:extLst>
      <p:ext uri="{BB962C8B-B14F-4D97-AF65-F5344CB8AC3E}">
        <p14:creationId xmlns:p14="http://schemas.microsoft.com/office/powerpoint/2010/main" val="2362121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e la date 2"/>
          <p:cNvSpPr>
            <a:spLocks noGrp="1"/>
          </p:cNvSpPr>
          <p:nvPr>
            <p:ph type="dt" sz="half" idx="10"/>
          </p:nvPr>
        </p:nvSpPr>
        <p:spPr/>
        <p:txBody>
          <a:bodyPr/>
          <a:lstStyle/>
          <a:p>
            <a:fld id="{3522B8A3-BB20-4114-97EC-B29C7F844754}" type="datetimeFigureOut">
              <a:rPr lang="fr-CH" smtClean="0"/>
              <a:t>09.10.2018</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BC10B321-FF91-44D9-BB3C-B7EA8C3C767B}" type="slidenum">
              <a:rPr lang="fr-CH" smtClean="0"/>
              <a:t>‹N°›</a:t>
            </a:fld>
            <a:endParaRPr lang="fr-CH"/>
          </a:p>
        </p:txBody>
      </p:sp>
    </p:spTree>
    <p:extLst>
      <p:ext uri="{BB962C8B-B14F-4D97-AF65-F5344CB8AC3E}">
        <p14:creationId xmlns:p14="http://schemas.microsoft.com/office/powerpoint/2010/main" val="2537736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22B8A3-BB20-4114-97EC-B29C7F844754}" type="datetimeFigureOut">
              <a:rPr lang="fr-CH" smtClean="0"/>
              <a:t>09.10.2018</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BC10B321-FF91-44D9-BB3C-B7EA8C3C767B}" type="slidenum">
              <a:rPr lang="fr-CH" smtClean="0"/>
              <a:t>‹N°›</a:t>
            </a:fld>
            <a:endParaRPr lang="fr-CH"/>
          </a:p>
        </p:txBody>
      </p:sp>
    </p:spTree>
    <p:extLst>
      <p:ext uri="{BB962C8B-B14F-4D97-AF65-F5344CB8AC3E}">
        <p14:creationId xmlns:p14="http://schemas.microsoft.com/office/powerpoint/2010/main" val="4229810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522B8A3-BB20-4114-97EC-B29C7F844754}" type="datetimeFigureOut">
              <a:rPr lang="fr-CH" smtClean="0"/>
              <a:t>09.10.2018</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BC10B321-FF91-44D9-BB3C-B7EA8C3C767B}" type="slidenum">
              <a:rPr lang="fr-CH" smtClean="0"/>
              <a:t>‹N°›</a:t>
            </a:fld>
            <a:endParaRPr lang="fr-CH"/>
          </a:p>
        </p:txBody>
      </p:sp>
    </p:spTree>
    <p:extLst>
      <p:ext uri="{BB962C8B-B14F-4D97-AF65-F5344CB8AC3E}">
        <p14:creationId xmlns:p14="http://schemas.microsoft.com/office/powerpoint/2010/main" val="63125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522B8A3-BB20-4114-97EC-B29C7F844754}" type="datetimeFigureOut">
              <a:rPr lang="fr-CH" smtClean="0"/>
              <a:t>09.10.2018</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BC10B321-FF91-44D9-BB3C-B7EA8C3C767B}" type="slidenum">
              <a:rPr lang="fr-CH" smtClean="0"/>
              <a:t>‹N°›</a:t>
            </a:fld>
            <a:endParaRPr lang="fr-CH"/>
          </a:p>
        </p:txBody>
      </p:sp>
    </p:spTree>
    <p:extLst>
      <p:ext uri="{BB962C8B-B14F-4D97-AF65-F5344CB8AC3E}">
        <p14:creationId xmlns:p14="http://schemas.microsoft.com/office/powerpoint/2010/main" val="3454723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22B8A3-BB20-4114-97EC-B29C7F844754}" type="datetimeFigureOut">
              <a:rPr lang="fr-CH" smtClean="0"/>
              <a:t>09.10.2018</a:t>
            </a:fld>
            <a:endParaRPr lang="fr-CH"/>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0B321-FF91-44D9-BB3C-B7EA8C3C767B}" type="slidenum">
              <a:rPr lang="fr-CH" smtClean="0"/>
              <a:t>‹N°›</a:t>
            </a:fld>
            <a:endParaRPr lang="fr-CH"/>
          </a:p>
        </p:txBody>
      </p:sp>
    </p:spTree>
    <p:extLst>
      <p:ext uri="{BB962C8B-B14F-4D97-AF65-F5344CB8AC3E}">
        <p14:creationId xmlns:p14="http://schemas.microsoft.com/office/powerpoint/2010/main" val="2115517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solidFill>
                  <a:schemeClr val="accent5">
                    <a:lumMod val="75000"/>
                  </a:schemeClr>
                </a:solidFill>
              </a:rPr>
              <a:t>Les changements climatiques</a:t>
            </a:r>
          </a:p>
        </p:txBody>
      </p:sp>
      <p:sp>
        <p:nvSpPr>
          <p:cNvPr id="3" name="Espace réservé du contenu 2"/>
          <p:cNvSpPr>
            <a:spLocks noGrp="1"/>
          </p:cNvSpPr>
          <p:nvPr>
            <p:ph idx="1"/>
          </p:nvPr>
        </p:nvSpPr>
        <p:spPr/>
        <p:txBody>
          <a:bodyPr/>
          <a:lstStyle/>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r>
              <a:rPr lang="fr-CH" dirty="0"/>
              <a:t>Section française de traduction, 08.03.2018</a:t>
            </a:r>
          </a:p>
        </p:txBody>
      </p:sp>
    </p:spTree>
    <p:extLst>
      <p:ext uri="{BB962C8B-B14F-4D97-AF65-F5344CB8AC3E}">
        <p14:creationId xmlns:p14="http://schemas.microsoft.com/office/powerpoint/2010/main" val="249113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solidFill>
                  <a:schemeClr val="accent5">
                    <a:lumMod val="75000"/>
                  </a:schemeClr>
                </a:solidFill>
              </a:rPr>
              <a:t>Les instruments fondamentaux</a:t>
            </a:r>
            <a:br>
              <a:rPr lang="fr-CH" dirty="0"/>
            </a:br>
            <a:endParaRPr lang="fr-CH" dirty="0"/>
          </a:p>
        </p:txBody>
      </p:sp>
      <p:sp>
        <p:nvSpPr>
          <p:cNvPr id="3" name="Espace réservé du contenu 2"/>
          <p:cNvSpPr>
            <a:spLocks noGrp="1"/>
          </p:cNvSpPr>
          <p:nvPr>
            <p:ph idx="1"/>
          </p:nvPr>
        </p:nvSpPr>
        <p:spPr/>
        <p:txBody>
          <a:bodyPr/>
          <a:lstStyle/>
          <a:p>
            <a:pPr marL="0" indent="0">
              <a:buNone/>
            </a:pPr>
            <a:r>
              <a:rPr lang="fr-CH" dirty="0"/>
              <a:t>La Convention-cadre des Nations Unies sur les changements climatiques (1992)</a:t>
            </a:r>
          </a:p>
          <a:p>
            <a:r>
              <a:rPr lang="fr-CH" dirty="0"/>
              <a:t>Adoptée à Rio en 1992 lors du Sommet de la Terre. Les Parties à la Convention se réunissent chaque année depuis 1995 dans le cadre de la Conférence des Parties (COP) pour évaluer leurs progrès, suivre l’exécution de leurs obligations et poursuivre leur dialogue sur l’action à mener face aux changements climatiques. Les Parties à la Convention sont au nombre de 197 actuellement.</a:t>
            </a:r>
          </a:p>
          <a:p>
            <a:endParaRPr lang="fr-CH" dirty="0"/>
          </a:p>
        </p:txBody>
      </p:sp>
    </p:spTree>
    <p:extLst>
      <p:ext uri="{BB962C8B-B14F-4D97-AF65-F5344CB8AC3E}">
        <p14:creationId xmlns:p14="http://schemas.microsoft.com/office/powerpoint/2010/main" val="2961360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fr-CH" dirty="0"/>
              <a:t>À l’époque de son adoption, les preuves scientifiques étaient moins nombreuses qu’aujourd’hui, mais la Convention a emprunté au Protocole de Montréal relatif à des substances qui appauvrissent la couche d'ozone (1987) la notion importante selon laquelle les États Membres doivent agir pour la sécurité de l’humanité (principe de précaution) même si les données scientifiques sont incertaines. L’objectif de la Convention est de stabiliser les concentrations de GES dans l’atmosphère « à un niveau qui empêche toute perturbation anthropique dangereuse du système climatique. Il conviendra d’atteindre ce niveau dans un délai suffisant pour que les écosystèmes puissent s’adapter naturellement aux changements climatiques, que la production alimentaire ne soit pas menacée et que le développement économique puisse se poursuivre d’une manière durable » (art. 2). </a:t>
            </a:r>
          </a:p>
          <a:p>
            <a:endParaRPr lang="fr-CH" dirty="0"/>
          </a:p>
        </p:txBody>
      </p:sp>
    </p:spTree>
    <p:extLst>
      <p:ext uri="{BB962C8B-B14F-4D97-AF65-F5344CB8AC3E}">
        <p14:creationId xmlns:p14="http://schemas.microsoft.com/office/powerpoint/2010/main" val="2076646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H" dirty="0"/>
              <a:t>La Convention prévoit que ce sont principalement les pays développés, qui sont à l’origine de la plus grande partie des émissions de GES actuelles et historiques, qui doivent montrer la voie en matière de réduction des GES; la Convention appelle ces pays les « Parties visées à l’annexe I de la Convention », soit l’ensemble des membres de l’OCDE en 1994 ainsi que 12 pays de l’ancien bloc communiste (d’Europe centrale et orientale), les « pays en transition ». </a:t>
            </a:r>
          </a:p>
          <a:p>
            <a:endParaRPr lang="fr-CH" dirty="0"/>
          </a:p>
        </p:txBody>
      </p:sp>
    </p:spTree>
    <p:extLst>
      <p:ext uri="{BB962C8B-B14F-4D97-AF65-F5344CB8AC3E}">
        <p14:creationId xmlns:p14="http://schemas.microsoft.com/office/powerpoint/2010/main" val="3353343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H" dirty="0"/>
              <a:t>La Convention reconnaît la situation des pays en développement et le fait que leurs émissions de GES vont augmenter pour les besoins de leur développement économique. La Convention vise à aider ces pays à limiter leurs émissions d’une manière qui n’entrave pas leur développement économique. Elle crée à cet effet une structure dénommée Mécanisme financier. Des structures complémentaires ont été créées par la suite comme le Mécanisme technologique et le Comité de Paris sur le renforcement des capacités.  </a:t>
            </a:r>
          </a:p>
          <a:p>
            <a:endParaRPr lang="fr-CH" dirty="0"/>
          </a:p>
        </p:txBody>
      </p:sp>
    </p:spTree>
    <p:extLst>
      <p:ext uri="{BB962C8B-B14F-4D97-AF65-F5344CB8AC3E}">
        <p14:creationId xmlns:p14="http://schemas.microsoft.com/office/powerpoint/2010/main" val="1269116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CH" dirty="0"/>
              <a:t>Le Protocole de Kyoto à la Convention-cadre des Nations Unies sur les changements climatiques (1997)</a:t>
            </a:r>
          </a:p>
          <a:p>
            <a:r>
              <a:rPr lang="fr-CH" dirty="0"/>
              <a:t>Adopté à Kyoto en décembre 1997, entré en vigueur en 2005 seulement ; 192 Parties actuellement. Une Conférence des Parties agissant comme réunion des Parties au Protocole de Kyoto (CMP) a lieu chaque année depuis 2005 afin d’examiner la mise en œuvre du Protocole.</a:t>
            </a:r>
          </a:p>
          <a:p>
            <a:endParaRPr lang="fr-CH" dirty="0"/>
          </a:p>
        </p:txBody>
      </p:sp>
    </p:spTree>
    <p:extLst>
      <p:ext uri="{BB962C8B-B14F-4D97-AF65-F5344CB8AC3E}">
        <p14:creationId xmlns:p14="http://schemas.microsoft.com/office/powerpoint/2010/main" val="2134031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H" dirty="0"/>
              <a:t>À la différence de la Convention, le Protocole impose des objectifs précis et individualisés de réduction des émissions aux pays industrialisés. Ces objectifs font l’objet de l’annexe B du Protocole et représentent une réduction de 5 % des émissions de réduction par rapport à 1990 sur la période 2008-2012 (la « première période d’engagement »). L’Amendement de Doha au Protocole de Kyoto, adopté en 2012, prévoit une deuxième période d’engagement allant de 2013 à 2020. L’Amendement n’est pas encore entré en vigueur faute d’un nombre suffisant d’instruments de ratification pour l’instant.</a:t>
            </a:r>
          </a:p>
          <a:p>
            <a:endParaRPr lang="fr-CH" dirty="0"/>
          </a:p>
        </p:txBody>
      </p:sp>
    </p:spTree>
    <p:extLst>
      <p:ext uri="{BB962C8B-B14F-4D97-AF65-F5344CB8AC3E}">
        <p14:creationId xmlns:p14="http://schemas.microsoft.com/office/powerpoint/2010/main" val="3317150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fr-CH" dirty="0"/>
              <a:t>À côté des objectifs de réduction contraignants, le deuxième élément fondamental du Protocole de Kyoto est la création de trois mécanismes de « flexibilité » auxquels les pays développés peuvent recourir en complément des mesures qu’ils doivent prendre au niveau national : le mécanisme d’application conjointe, le Mécanisme pour un développement propre et le mécanisme d’échange des droits d’émission. Ces mécanismes leur permettent de bénéficier de « crédits carbone » en contrepartie d’investissements dans des technologies propres et des projets de réduction d’émissions de GES réalisés à l’extérieur de leur zone géographique. On se reportera à l’Aide-mémoire sur le climat pour une présentation détaillée de ces mécanismes. Enfin, le Protocole de Kyoto met en place un système de suivi rigoureux pour veiller au respect de leurs obligations par les Parties.</a:t>
            </a:r>
          </a:p>
          <a:p>
            <a:endParaRPr lang="fr-CH" dirty="0"/>
          </a:p>
        </p:txBody>
      </p:sp>
    </p:spTree>
    <p:extLst>
      <p:ext uri="{BB962C8B-B14F-4D97-AF65-F5344CB8AC3E}">
        <p14:creationId xmlns:p14="http://schemas.microsoft.com/office/powerpoint/2010/main" val="684370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CH" dirty="0"/>
              <a:t>L’Accord de Paris (2015)</a:t>
            </a:r>
          </a:p>
          <a:p>
            <a:r>
              <a:rPr lang="fr-CH" dirty="0"/>
              <a:t>Adopté à Paris en décembre 2015 à la vingt et unième session de la Conférence des Parties à la Convention, entré en vigueur le 4 novembre 2016. L’Accord a recueilli 175 ratifications à ce jour. La Conférence des Parties agissant comme réunion des Parties à l’Accord de Paris (CMA), qui remplit aussi un rôle d’examen de la mise en œuvre, a tenu sa première session en novembre 2016 en même temps que la vingt-deuxième session de la Conférence des Parties à la Convention.</a:t>
            </a:r>
          </a:p>
          <a:p>
            <a:endParaRPr lang="fr-CH" dirty="0"/>
          </a:p>
        </p:txBody>
      </p:sp>
    </p:spTree>
    <p:extLst>
      <p:ext uri="{BB962C8B-B14F-4D97-AF65-F5344CB8AC3E}">
        <p14:creationId xmlns:p14="http://schemas.microsoft.com/office/powerpoint/2010/main" val="2944943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r>
              <a:rPr lang="fr-CH" dirty="0"/>
              <a:t>Avec cet accord, les Parties ont décidé de renforcer et d’accélérer les initiatives et les investissements nécessaires à un avenir sobre en carbone. </a:t>
            </a:r>
          </a:p>
          <a:p>
            <a:r>
              <a:rPr lang="fr-CH" dirty="0"/>
              <a:t>L’objectif central de l’Accord de Paris, conformément à son article 2, est de « renforcer la riposte mondiale à la menace des changements climatiques », en « contenant l’élévation de la température moyenne de la planète nettement en dessous de 2 °C par rapport aux niveaux préindustriels et en poursuivant l’action menée pour limiter l’élévation des températures à 1,5 °C par rapport aux niveaux préindustriels », en « renforçant les capacités d’adaptation aux effets néfastes des changements climatiques et en promouvant la résilience à ces changements et un développement à faible émission de gaz à effet de serre, d’une manière qui ne menace pas la production alimentaire », et en « rendant les flux financiers compatibles avec un profil d’évolution vers un développement à faible émission de gaz à effet de serre et résilient aux changements climatiques ». </a:t>
            </a:r>
          </a:p>
          <a:p>
            <a:endParaRPr lang="fr-CH" dirty="0"/>
          </a:p>
        </p:txBody>
      </p:sp>
    </p:spTree>
    <p:extLst>
      <p:ext uri="{BB962C8B-B14F-4D97-AF65-F5344CB8AC3E}">
        <p14:creationId xmlns:p14="http://schemas.microsoft.com/office/powerpoint/2010/main" val="1800598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H" dirty="0"/>
              <a:t>Les Parties ambitionnent de plafonner les émissions mondiales de GES dans les meilleurs délais. Dans cette optique, elles établissent et communiquent régulièrement les « contributions déterminées au niveau national » qu’elles prévoient de réaliser en vue d’atteindre collectivement l’objectif de l’Accord.  </a:t>
            </a:r>
          </a:p>
          <a:p>
            <a:r>
              <a:rPr lang="fr-CH" dirty="0"/>
              <a:t>L’Accord prévoit des dispositions renforcées sur le financement, le transfert de technologies et le renforcement des capacités pour soutenir l’action des pays en développement et des pays les plus vulnérables.</a:t>
            </a:r>
          </a:p>
          <a:p>
            <a:endParaRPr lang="fr-CH" dirty="0"/>
          </a:p>
        </p:txBody>
      </p:sp>
    </p:spTree>
    <p:extLst>
      <p:ext uri="{BB962C8B-B14F-4D97-AF65-F5344CB8AC3E}">
        <p14:creationId xmlns:p14="http://schemas.microsoft.com/office/powerpoint/2010/main" val="186759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CH" dirty="0">
                <a:solidFill>
                  <a:schemeClr val="accent5">
                    <a:lumMod val="75000"/>
                  </a:schemeClr>
                </a:solidFill>
              </a:rPr>
              <a:t>Première partie - Le régime climatique de l’ONU en perspective</a:t>
            </a:r>
            <a:br>
              <a:rPr lang="fr-CH" dirty="0"/>
            </a:br>
            <a:endParaRPr lang="fr-CH" dirty="0"/>
          </a:p>
        </p:txBody>
      </p:sp>
      <p:sp>
        <p:nvSpPr>
          <p:cNvPr id="3" name="Sous-titre 2"/>
          <p:cNvSpPr>
            <a:spLocks noGrp="1"/>
          </p:cNvSpPr>
          <p:nvPr>
            <p:ph type="subTitle" idx="1"/>
          </p:nvPr>
        </p:nvSpPr>
        <p:spPr/>
        <p:txBody>
          <a:bodyPr>
            <a:normAutofit/>
          </a:bodyPr>
          <a:lstStyle/>
          <a:p>
            <a:endParaRPr lang="fr-CH" dirty="0"/>
          </a:p>
          <a:p>
            <a:endParaRPr lang="fr-CH" dirty="0"/>
          </a:p>
          <a:p>
            <a:endParaRPr lang="fr-CH" dirty="0"/>
          </a:p>
          <a:p>
            <a:endParaRPr lang="fr-CH" dirty="0"/>
          </a:p>
          <a:p>
            <a:endParaRPr lang="fr-CH" dirty="0"/>
          </a:p>
          <a:p>
            <a:endParaRPr lang="fr-CH" dirty="0"/>
          </a:p>
          <a:p>
            <a:endParaRPr lang="fr-CH" dirty="0"/>
          </a:p>
          <a:p>
            <a:endParaRPr lang="fr-CH" dirty="0"/>
          </a:p>
        </p:txBody>
      </p:sp>
    </p:spTree>
    <p:extLst>
      <p:ext uri="{BB962C8B-B14F-4D97-AF65-F5344CB8AC3E}">
        <p14:creationId xmlns:p14="http://schemas.microsoft.com/office/powerpoint/2010/main" val="433202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CH" dirty="0"/>
              <a:t>&gt;&gt; Les trois grands instruments et les nombreuses décisions qui sont adoptées chaque année dans le cadre de leurs conférences des Parties respectives ont mis en place une structure complexe de gouvernance mondiale de l’action climatique, qui sera détaillée dans la partie de Barthélémy.  </a:t>
            </a:r>
          </a:p>
          <a:p>
            <a:endParaRPr lang="fr-CH" dirty="0"/>
          </a:p>
        </p:txBody>
      </p:sp>
    </p:spTree>
    <p:extLst>
      <p:ext uri="{BB962C8B-B14F-4D97-AF65-F5344CB8AC3E}">
        <p14:creationId xmlns:p14="http://schemas.microsoft.com/office/powerpoint/2010/main" val="738798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chemeClr val="accent5">
                    <a:lumMod val="75000"/>
                  </a:schemeClr>
                </a:solidFill>
              </a:rPr>
              <a:t>Dénonciation de l’Accord de Paris par les États-Unis </a:t>
            </a:r>
            <a:br>
              <a:rPr lang="fr-CH" dirty="0"/>
            </a:br>
            <a:endParaRPr lang="fr-CH" dirty="0"/>
          </a:p>
        </p:txBody>
      </p:sp>
      <p:sp>
        <p:nvSpPr>
          <p:cNvPr id="3" name="Espace réservé du contenu 2"/>
          <p:cNvSpPr>
            <a:spLocks noGrp="1"/>
          </p:cNvSpPr>
          <p:nvPr>
            <p:ph idx="1"/>
          </p:nvPr>
        </p:nvSpPr>
        <p:spPr/>
        <p:txBody>
          <a:bodyPr>
            <a:normAutofit lnSpcReduction="10000"/>
          </a:bodyPr>
          <a:lstStyle/>
          <a:p>
            <a:r>
              <a:rPr lang="fr-CH" dirty="0"/>
              <a:t>Le Président </a:t>
            </a:r>
            <a:r>
              <a:rPr lang="fr-CH" dirty="0" err="1"/>
              <a:t>Trump</a:t>
            </a:r>
            <a:r>
              <a:rPr lang="fr-CH" dirty="0"/>
              <a:t> s’était engagé pendant sa campagne à faire sortir les États-Unis de l’Accord de Paris. Raisons invoquées : relance de l’industrie du charbon, coût de l’énergie pour les consommateurs et les entreprises, coût pour le contribuable américain, compétitivité industrielle avec la Chine.</a:t>
            </a:r>
          </a:p>
          <a:p>
            <a:r>
              <a:rPr lang="fr-CH" dirty="0"/>
              <a:t>L’article 28 de l’Accord de Paris prévoit qu’une Partie peut dénoncer l’Accord au bout d’un délai de </a:t>
            </a:r>
            <a:r>
              <a:rPr lang="fr-CH" b="1" dirty="0"/>
              <a:t>trois ans</a:t>
            </a:r>
            <a:r>
              <a:rPr lang="fr-CH" dirty="0"/>
              <a:t> après son entrée en vigueur pour la Partie concernée, par notification écrite adressée au dépositaire (c’est-à-dire le Secrétaire général de l’ONU). La dénonciation prend effet </a:t>
            </a:r>
            <a:r>
              <a:rPr lang="fr-CH" b="1" dirty="0"/>
              <a:t>un an</a:t>
            </a:r>
            <a:r>
              <a:rPr lang="fr-CH" dirty="0"/>
              <a:t> après la date de notification au dépositaire.</a:t>
            </a:r>
          </a:p>
          <a:p>
            <a:endParaRPr lang="fr-CH" dirty="0"/>
          </a:p>
        </p:txBody>
      </p:sp>
    </p:spTree>
    <p:extLst>
      <p:ext uri="{BB962C8B-B14F-4D97-AF65-F5344CB8AC3E}">
        <p14:creationId xmlns:p14="http://schemas.microsoft.com/office/powerpoint/2010/main" val="41449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H" dirty="0"/>
              <a:t>Le 1</a:t>
            </a:r>
            <a:r>
              <a:rPr lang="fr-CH" baseline="30000" dirty="0"/>
              <a:t>er</a:t>
            </a:r>
            <a:r>
              <a:rPr lang="fr-CH" dirty="0"/>
              <a:t> juin 2017, le Président </a:t>
            </a:r>
            <a:r>
              <a:rPr lang="fr-CH" dirty="0" err="1"/>
              <a:t>Trump</a:t>
            </a:r>
            <a:r>
              <a:rPr lang="fr-CH" dirty="0"/>
              <a:t> annonce que les États-Unis se retireront de l'Accord de Paris ; ce sera notifié officiellement au Secrétaire général le 4 août 2017 par lettre de la Représentante permanente des États-Unis. Dans une déclaration, le Département d’État indique qu’il continuera de participer à toutes les négociations internationales sur les changements climatiques.</a:t>
            </a:r>
          </a:p>
          <a:p>
            <a:endParaRPr lang="fr-CH" dirty="0"/>
          </a:p>
        </p:txBody>
      </p:sp>
    </p:spTree>
    <p:extLst>
      <p:ext uri="{BB962C8B-B14F-4D97-AF65-F5344CB8AC3E}">
        <p14:creationId xmlns:p14="http://schemas.microsoft.com/office/powerpoint/2010/main" val="2790029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CH" dirty="0"/>
              <a:t>Les réactions seront assez largement défavorables aux États-Unis mêmes. Des responsables politiques et économiques expriment leur désaccord : gouverneurs de Californie, New York et Washington ; nombreux chefs d’entreprise – Google, Facebook, Tesla, Goldman Sachs, </a:t>
            </a:r>
            <a:r>
              <a:rPr lang="fr-CH" dirty="0" err="1"/>
              <a:t>ExxonMobil</a:t>
            </a:r>
            <a:r>
              <a:rPr lang="fr-CH" dirty="0"/>
              <a:t>, Chevron, General Motors, notamment. Elles seront très largement défavorables à l’étranger. Il a beaucoup été mentionné cependant que les changements profonds déjà engagés dans le pays pour s’orienter vers des énergies propres ne sont pas nécessairement menacés par cette décision, même si celle-ci risque de ralentir le processus.</a:t>
            </a:r>
          </a:p>
          <a:p>
            <a:endParaRPr lang="fr-CH" dirty="0"/>
          </a:p>
        </p:txBody>
      </p:sp>
    </p:spTree>
    <p:extLst>
      <p:ext uri="{BB962C8B-B14F-4D97-AF65-F5344CB8AC3E}">
        <p14:creationId xmlns:p14="http://schemas.microsoft.com/office/powerpoint/2010/main" val="577950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H" dirty="0"/>
              <a:t>L’Accord était entré en vigueur pour les États-Unis le 4 novembre 2016, quatre jours avant l’élection de M. </a:t>
            </a:r>
            <a:r>
              <a:rPr lang="fr-CH" dirty="0" err="1"/>
              <a:t>Trump</a:t>
            </a:r>
            <a:r>
              <a:rPr lang="fr-CH" dirty="0"/>
              <a:t>. Si les choses devaient en rester là, l’Accord de Paris ne s’appliquera plus aux États-Unis après le </a:t>
            </a:r>
            <a:r>
              <a:rPr lang="fr-CH" b="1" dirty="0"/>
              <a:t>4 novembre 2020</a:t>
            </a:r>
            <a:r>
              <a:rPr lang="fr-CH" dirty="0"/>
              <a:t>. En principe, les États-Unis doivent continuer de remplir leurs obligations au titre de l’Accord jusqu’à cette date (les déclarations du Département d’État vont d’ailleurs dans ce sens).</a:t>
            </a:r>
          </a:p>
          <a:p>
            <a:endParaRPr lang="fr-CH" dirty="0"/>
          </a:p>
        </p:txBody>
      </p:sp>
    </p:spTree>
    <p:extLst>
      <p:ext uri="{BB962C8B-B14F-4D97-AF65-F5344CB8AC3E}">
        <p14:creationId xmlns:p14="http://schemas.microsoft.com/office/powerpoint/2010/main" val="2614993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H" dirty="0"/>
              <a:t>Le régime climatique de l’ONU repose sur trois instruments. La Convention-cadre des Nations Unies sur les changements climatiques (1992) est l’instrument de base de l’action multilatérale menée dans le cadre de l’ONU pour lutter contre les changements climatiques et leurs conséquences pour l’humanité et les écosystèmes. Le Protocole de Kyoto (1997) et l’Accord de Paris (2015) ont été négociés par la suite au titre de la Convention, qu’ils complètent.</a:t>
            </a:r>
          </a:p>
          <a:p>
            <a:endParaRPr lang="fr-CH" dirty="0"/>
          </a:p>
        </p:txBody>
      </p:sp>
    </p:spTree>
    <p:extLst>
      <p:ext uri="{BB962C8B-B14F-4D97-AF65-F5344CB8AC3E}">
        <p14:creationId xmlns:p14="http://schemas.microsoft.com/office/powerpoint/2010/main" val="2453818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solidFill>
                  <a:schemeClr val="accent5">
                    <a:lumMod val="75000"/>
                  </a:schemeClr>
                </a:solidFill>
              </a:rPr>
              <a:t>Pourquoi agir ? Les données scientifiques</a:t>
            </a:r>
            <a:br>
              <a:rPr lang="fr-CH" dirty="0"/>
            </a:br>
            <a:endParaRPr lang="fr-CH" dirty="0"/>
          </a:p>
        </p:txBody>
      </p:sp>
      <p:sp>
        <p:nvSpPr>
          <p:cNvPr id="3" name="Espace réservé du contenu 2"/>
          <p:cNvSpPr>
            <a:spLocks noGrp="1"/>
          </p:cNvSpPr>
          <p:nvPr>
            <p:ph idx="1"/>
          </p:nvPr>
        </p:nvSpPr>
        <p:spPr/>
        <p:txBody>
          <a:bodyPr>
            <a:normAutofit/>
          </a:bodyPr>
          <a:lstStyle/>
          <a:p>
            <a:pPr marL="0" indent="0">
              <a:buNone/>
            </a:pPr>
            <a:r>
              <a:rPr lang="fr-CH" dirty="0"/>
              <a:t>Le régime climatique international repose sur une compréhension scientifique précise des menaces exercées par les changements climatiques et de leurs causes. Plus de 150 ans d’industrialisation, parallèlement à la déforestation et à certaines pratiques agricoles, ont provoqué une augmentation des concentrations de gaz à effet de serre (GES) dans l’atmosphère. Or :</a:t>
            </a:r>
          </a:p>
          <a:p>
            <a:endParaRPr lang="fr-CH" dirty="0"/>
          </a:p>
        </p:txBody>
      </p:sp>
    </p:spTree>
    <p:extLst>
      <p:ext uri="{BB962C8B-B14F-4D97-AF65-F5344CB8AC3E}">
        <p14:creationId xmlns:p14="http://schemas.microsoft.com/office/powerpoint/2010/main" val="2874125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lvl="0"/>
            <a:r>
              <a:rPr lang="fr-CH" dirty="0"/>
              <a:t>La concentration de GES dans l’atmosphère terrestre est directement corrélée à la température moyenne de notre planète ;</a:t>
            </a:r>
          </a:p>
          <a:p>
            <a:pPr lvl="0"/>
            <a:r>
              <a:rPr lang="fr-CH" dirty="0"/>
              <a:t>Cette concentration a régulièrement augmenté, et corrélativement les températures moyennes à l’échelle mondiale, depuis la révolution industrielle en raison de l’activité humaine, les causes principales étant l’exploitation des combustibles fossiles et le changement d’affectation des terres ;</a:t>
            </a:r>
          </a:p>
          <a:p>
            <a:pPr lvl="0"/>
            <a:r>
              <a:rPr lang="fr-CH" dirty="0"/>
              <a:t>Conséquences : intensification des orages et des phénomènes de tempête ; davantage d’incendies, de sécheresses et d’inondations ; températures plus élevées, davantage de vagues de chaleur ; modification du régime des précipitations ; fonte des neiges et des glaces, du permafrost ; changements dans les migrations des animaux, et dans le cycle de vie des animaux et des végétaux.</a:t>
            </a:r>
          </a:p>
          <a:p>
            <a:pPr lvl="0"/>
            <a:r>
              <a:rPr lang="fr-CH" dirty="0"/>
              <a:t>D’où la nécessité d’agir pour réduire les émissions et renforcer les puits* de GES</a:t>
            </a:r>
          </a:p>
          <a:p>
            <a:pPr marL="0" indent="0">
              <a:buNone/>
            </a:pPr>
            <a:r>
              <a:rPr lang="fr-CH" dirty="0"/>
              <a:t>	</a:t>
            </a:r>
            <a:r>
              <a:rPr lang="fr-CH" sz="2200" dirty="0"/>
              <a:t>* </a:t>
            </a:r>
            <a:r>
              <a:rPr lang="fr-FR" sz="2200" dirty="0"/>
              <a:t>C’est-à-dire les processus qui extraient les GES de l'atmosphère, soit en les détruisant par des procédés chimiques, soit en les stockant sous une autre forme. Ex) le dioxyde de carbone est souvent stocké dans l'eau des océans, les végétaux ou les sous-sols.</a:t>
            </a:r>
            <a:endParaRPr lang="fr-CH" sz="2200" dirty="0"/>
          </a:p>
          <a:p>
            <a:endParaRPr lang="fr-CH" dirty="0"/>
          </a:p>
        </p:txBody>
      </p:sp>
    </p:spTree>
    <p:extLst>
      <p:ext uri="{BB962C8B-B14F-4D97-AF65-F5344CB8AC3E}">
        <p14:creationId xmlns:p14="http://schemas.microsoft.com/office/powerpoint/2010/main" val="83465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solidFill>
                  <a:schemeClr val="accent5">
                    <a:lumMod val="75000"/>
                  </a:schemeClr>
                </a:solidFill>
              </a:rPr>
              <a:t>Le rôle du GIEC</a:t>
            </a:r>
          </a:p>
        </p:txBody>
      </p:sp>
      <p:sp>
        <p:nvSpPr>
          <p:cNvPr id="3" name="Espace réservé du contenu 2"/>
          <p:cNvSpPr>
            <a:spLocks noGrp="1"/>
          </p:cNvSpPr>
          <p:nvPr>
            <p:ph idx="1"/>
          </p:nvPr>
        </p:nvSpPr>
        <p:spPr/>
        <p:txBody>
          <a:bodyPr>
            <a:normAutofit lnSpcReduction="10000"/>
          </a:bodyPr>
          <a:lstStyle/>
          <a:p>
            <a:pPr marL="0" indent="0">
              <a:buNone/>
            </a:pPr>
            <a:r>
              <a:rPr lang="fr-CH" dirty="0"/>
              <a:t>Les connaissances relatives aux changements climatiques sur lesquelles s’appuie l’ONU reposent sur les travaux du Groupe intergouvernemental d’experts sur l’évolution du climat (GIEC) et d’autres instances. Le GIEC a été créé en 1988 sous l’égide du Programme des Nations Unies pour l’environnement (PNUE) et de l’Organisation météorologique mondiale (OMM). Il a son siège à Genève, dans les locaux de l’OMM. C’est la principale autorité internationale pour l’évaluation des changements climatiques. Le GIEC passe en revue les travaux publiés par de nombreux scientifiques du monde entier et ses conclusions traduisent le consensus scientifique international. Ces dernières années, le GIEC a notamment formulé les conclusions et prévisions suivantes :</a:t>
            </a:r>
          </a:p>
          <a:p>
            <a:endParaRPr lang="fr-CH" dirty="0"/>
          </a:p>
        </p:txBody>
      </p:sp>
    </p:spTree>
    <p:extLst>
      <p:ext uri="{BB962C8B-B14F-4D97-AF65-F5344CB8AC3E}">
        <p14:creationId xmlns:p14="http://schemas.microsoft.com/office/powerpoint/2010/main" val="2426033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lvl="0"/>
            <a:r>
              <a:rPr lang="fr-CH" dirty="0"/>
              <a:t>De 1880 à 2012, la température moyenne à l’échelle mondiale a augmenté de 0,85 °C.</a:t>
            </a:r>
          </a:p>
          <a:p>
            <a:pPr lvl="0"/>
            <a:r>
              <a:rPr lang="fr-CH" dirty="0"/>
              <a:t>Les océans se sont réchauffés, les quantités de neige et de glace ont diminué le niveau de la mer s’est élevé (de 19 cm en moyenne mondiale sur la période allant de 1901 à 2010).</a:t>
            </a:r>
          </a:p>
          <a:p>
            <a:pPr lvl="0"/>
            <a:r>
              <a:rPr lang="fr-CH" dirty="0"/>
              <a:t>Le GIEC prévoit que le niveau de la mer s’élèvera de 24 à 30 cm d’ici à 2065 et de 40 à 63 cm d’ici à 2100 par rapport à la période de référence 1986-2005.</a:t>
            </a:r>
          </a:p>
          <a:p>
            <a:r>
              <a:rPr lang="fr-CH" dirty="0"/>
              <a:t>En outre, l’OMM publie chaque année une déclaration sur l’état du climat, à partir des renseignements communiqués par les services météorologiques et hydrologiques de ses membres. Cette déclaration fait autorité, et depuis 2016, l’OMM présente une déclaration annuelle sur l’état du climat à la Conférence des Parties à la Convention-cadre sur les changements climatiques. </a:t>
            </a:r>
          </a:p>
          <a:p>
            <a:endParaRPr lang="fr-CH" dirty="0"/>
          </a:p>
        </p:txBody>
      </p:sp>
    </p:spTree>
    <p:extLst>
      <p:ext uri="{BB962C8B-B14F-4D97-AF65-F5344CB8AC3E}">
        <p14:creationId xmlns:p14="http://schemas.microsoft.com/office/powerpoint/2010/main" val="2980512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a:solidFill>
                  <a:schemeClr val="accent5">
                    <a:lumMod val="75000"/>
                  </a:schemeClr>
                </a:solidFill>
              </a:rPr>
              <a:t>Rôle du régime international climatique administré par l’ONU</a:t>
            </a:r>
            <a:br>
              <a:rPr lang="fr-CH" dirty="0"/>
            </a:br>
            <a:endParaRPr lang="fr-CH" dirty="0"/>
          </a:p>
        </p:txBody>
      </p:sp>
      <p:sp>
        <p:nvSpPr>
          <p:cNvPr id="3" name="Espace réservé du contenu 2"/>
          <p:cNvSpPr>
            <a:spLocks noGrp="1"/>
          </p:cNvSpPr>
          <p:nvPr>
            <p:ph idx="1"/>
          </p:nvPr>
        </p:nvSpPr>
        <p:spPr/>
        <p:txBody>
          <a:bodyPr/>
          <a:lstStyle/>
          <a:p>
            <a:pPr marL="0" indent="0">
              <a:buNone/>
            </a:pPr>
            <a:r>
              <a:rPr lang="fr-CH" dirty="0"/>
              <a:t>Les changements climatiques sont un phénomène mondial et ses effets peuvent toucher toutes les régions du globe. Les émissions de GES résultent de l’activité humaine dans tous pays du monde. L’action de l’ONU dans ce domaine répond à la volonté et à la nécessité d’agir collectivement face à ce phénomène mondial, en associant les acteurs concernés à tous les niveaux, régional, national, infranational et local – collectivités locales, particuliers et groupes de population, secteur privé depuis la petite entreprise locale au groupe multinational, etc.</a:t>
            </a:r>
          </a:p>
          <a:p>
            <a:pPr marL="0" indent="0">
              <a:buNone/>
            </a:pPr>
            <a:endParaRPr lang="fr-CH" dirty="0"/>
          </a:p>
        </p:txBody>
      </p:sp>
    </p:spTree>
    <p:extLst>
      <p:ext uri="{BB962C8B-B14F-4D97-AF65-F5344CB8AC3E}">
        <p14:creationId xmlns:p14="http://schemas.microsoft.com/office/powerpoint/2010/main" val="117191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marL="0" indent="0">
              <a:buNone/>
            </a:pPr>
            <a:r>
              <a:rPr lang="fr-CH" dirty="0"/>
              <a:t>Dans le cadre du régime climatique international, les pays :</a:t>
            </a:r>
          </a:p>
          <a:p>
            <a:pPr lvl="0"/>
            <a:r>
              <a:rPr lang="fr-CH" dirty="0"/>
              <a:t>examinent les dernières données scientifiques disponibles et s’entendent sur les mesures à prendre collectivement ou au niveau national ;</a:t>
            </a:r>
          </a:p>
          <a:p>
            <a:pPr lvl="0"/>
            <a:r>
              <a:rPr lang="fr-CH" dirty="0"/>
              <a:t>échangent des renseignements sur les émissions de GES, les politiques nationales et les meilleures pratiques et mettent au point des orientations internationales ;</a:t>
            </a:r>
          </a:p>
          <a:p>
            <a:pPr lvl="0"/>
            <a:r>
              <a:rPr lang="fr-CH" dirty="0"/>
              <a:t>coopèrent, notamment en aidant les pays en développement dans les domaines du </a:t>
            </a:r>
            <a:r>
              <a:rPr lang="fr-CH" b="1" dirty="0"/>
              <a:t>financement</a:t>
            </a:r>
            <a:r>
              <a:rPr lang="fr-CH" dirty="0"/>
              <a:t>, de la </a:t>
            </a:r>
            <a:r>
              <a:rPr lang="fr-CH" b="1" dirty="0"/>
              <a:t>technologie</a:t>
            </a:r>
            <a:r>
              <a:rPr lang="fr-CH" dirty="0"/>
              <a:t> et du </a:t>
            </a:r>
            <a:r>
              <a:rPr lang="fr-CH" b="1" dirty="0"/>
              <a:t>renforcement des capacités</a:t>
            </a:r>
            <a:r>
              <a:rPr lang="fr-CH" dirty="0"/>
              <a:t>, pour l’application de </a:t>
            </a:r>
            <a:r>
              <a:rPr lang="fr-CH" b="1" dirty="0"/>
              <a:t>mesures d’atténuation</a:t>
            </a:r>
            <a:r>
              <a:rPr lang="fr-CH" dirty="0"/>
              <a:t> (mesures de réduction des émissions de GES dans l’atmosphère) et de</a:t>
            </a:r>
            <a:r>
              <a:rPr lang="fr-CH" b="1" dirty="0"/>
              <a:t> mesures d’adaptation</a:t>
            </a:r>
            <a:r>
              <a:rPr lang="fr-CH" dirty="0"/>
              <a:t> (mesures nécessaires pour répondre aux effets des changements climatiques et accroître la résilience et diminuer la vulnérabilité à ces effets).</a:t>
            </a:r>
          </a:p>
          <a:p>
            <a:pPr marL="0" indent="0">
              <a:buNone/>
            </a:pPr>
            <a:endParaRPr lang="fr-CH" dirty="0"/>
          </a:p>
        </p:txBody>
      </p:sp>
    </p:spTree>
    <p:extLst>
      <p:ext uri="{BB962C8B-B14F-4D97-AF65-F5344CB8AC3E}">
        <p14:creationId xmlns:p14="http://schemas.microsoft.com/office/powerpoint/2010/main" val="27913599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1290</Words>
  <Application>Microsoft Office PowerPoint</Application>
  <PresentationFormat>Grand écran</PresentationFormat>
  <Paragraphs>59</Paragraphs>
  <Slides>24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24</vt:i4>
      </vt:variant>
    </vt:vector>
  </HeadingPairs>
  <TitlesOfParts>
    <vt:vector size="28" baseType="lpstr">
      <vt:lpstr>Arial</vt:lpstr>
      <vt:lpstr>Calibri</vt:lpstr>
      <vt:lpstr>Calibri Light</vt:lpstr>
      <vt:lpstr>Thème Office</vt:lpstr>
      <vt:lpstr>Les changements climatiques</vt:lpstr>
      <vt:lpstr>Première partie - Le régime climatique de l’ONU en perspective </vt:lpstr>
      <vt:lpstr>Présentation PowerPoint</vt:lpstr>
      <vt:lpstr>Pourquoi agir ? Les données scientifiques </vt:lpstr>
      <vt:lpstr>Présentation PowerPoint</vt:lpstr>
      <vt:lpstr>Le rôle du GIEC</vt:lpstr>
      <vt:lpstr>Présentation PowerPoint</vt:lpstr>
      <vt:lpstr>Rôle du régime international climatique administré par l’ONU </vt:lpstr>
      <vt:lpstr>Présentation PowerPoint</vt:lpstr>
      <vt:lpstr>Les instruments fondamentaux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Dénonciation de l’Accord de Paris par les États-Unis  </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régime climatique de l’ONU en perspective</dc:title>
  <dc:creator>Jean URVOY DE CLOSMADEUC</dc:creator>
  <cp:lastModifiedBy>Jean Urvoy De Closmadeuc</cp:lastModifiedBy>
  <cp:revision>8</cp:revision>
  <dcterms:created xsi:type="dcterms:W3CDTF">2018-03-08T12:58:01Z</dcterms:created>
  <dcterms:modified xsi:type="dcterms:W3CDTF">2018-10-09T09:47:41Z</dcterms:modified>
</cp:coreProperties>
</file>