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52703D-E557-45D4-9A02-30630BB2C33A}" type="datetimeFigureOut">
              <a:rPr lang="fr-CH" smtClean="0"/>
              <a:t>30.01.2018</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EA6B10-9210-47FA-9BBA-872AF4DA96D7}" type="slidenum">
              <a:rPr lang="fr-CH" smtClean="0"/>
              <a:t>‹N°›</a:t>
            </a:fld>
            <a:endParaRPr lang="fr-CH"/>
          </a:p>
        </p:txBody>
      </p:sp>
    </p:spTree>
    <p:extLst>
      <p:ext uri="{BB962C8B-B14F-4D97-AF65-F5344CB8AC3E}">
        <p14:creationId xmlns:p14="http://schemas.microsoft.com/office/powerpoint/2010/main" val="395730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13E7D0FF-4A3D-45B1-B958-CFEBD70F32E2}" type="datetimeFigureOut">
              <a:rPr lang="fr-CH" smtClean="0"/>
              <a:t>30.01.2018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1125719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13E7D0FF-4A3D-45B1-B958-CFEBD70F32E2}" type="datetimeFigureOut">
              <a:rPr lang="fr-CH" smtClean="0"/>
              <a:t>30.01.2018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230431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13E7D0FF-4A3D-45B1-B958-CFEBD70F32E2}" type="datetimeFigureOut">
              <a:rPr lang="fr-CH" smtClean="0"/>
              <a:t>30.01.2018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400557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13E7D0FF-4A3D-45B1-B958-CFEBD70F32E2}" type="datetimeFigureOut">
              <a:rPr lang="fr-CH" smtClean="0"/>
              <a:t>30.01.2018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48845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3E7D0FF-4A3D-45B1-B958-CFEBD70F32E2}" type="datetimeFigureOut">
              <a:rPr lang="fr-CH" smtClean="0"/>
              <a:t>30.01.2018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3556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13E7D0FF-4A3D-45B1-B958-CFEBD70F32E2}" type="datetimeFigureOut">
              <a:rPr lang="fr-CH" smtClean="0"/>
              <a:t>30.01.2018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406186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13E7D0FF-4A3D-45B1-B958-CFEBD70F32E2}" type="datetimeFigureOut">
              <a:rPr lang="fr-CH" smtClean="0"/>
              <a:t>30.01.2018</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258161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13E7D0FF-4A3D-45B1-B958-CFEBD70F32E2}" type="datetimeFigureOut">
              <a:rPr lang="fr-CH" smtClean="0"/>
              <a:t>30.01.2018</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2057723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3E7D0FF-4A3D-45B1-B958-CFEBD70F32E2}" type="datetimeFigureOut">
              <a:rPr lang="fr-CH" smtClean="0"/>
              <a:t>30.01.2018</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415895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3E7D0FF-4A3D-45B1-B958-CFEBD70F32E2}" type="datetimeFigureOut">
              <a:rPr lang="fr-CH" smtClean="0"/>
              <a:t>30.01.2018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3492417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3E7D0FF-4A3D-45B1-B958-CFEBD70F32E2}" type="datetimeFigureOut">
              <a:rPr lang="fr-CH" smtClean="0"/>
              <a:t>30.01.2018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4BF4990B-7097-4114-8E6B-3E587604FE01}" type="slidenum">
              <a:rPr lang="fr-CH" smtClean="0"/>
              <a:t>‹N°›</a:t>
            </a:fld>
            <a:endParaRPr lang="fr-CH"/>
          </a:p>
        </p:txBody>
      </p:sp>
    </p:spTree>
    <p:extLst>
      <p:ext uri="{BB962C8B-B14F-4D97-AF65-F5344CB8AC3E}">
        <p14:creationId xmlns:p14="http://schemas.microsoft.com/office/powerpoint/2010/main" val="2444057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7D0FF-4A3D-45B1-B958-CFEBD70F32E2}" type="datetimeFigureOut">
              <a:rPr lang="fr-CH" smtClean="0"/>
              <a:t>30.01.2018</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4990B-7097-4114-8E6B-3E587604FE01}" type="slidenum">
              <a:rPr lang="fr-CH" smtClean="0"/>
              <a:t>‹N°›</a:t>
            </a:fld>
            <a:endParaRPr lang="fr-CH"/>
          </a:p>
        </p:txBody>
      </p:sp>
    </p:spTree>
    <p:extLst>
      <p:ext uri="{BB962C8B-B14F-4D97-AF65-F5344CB8AC3E}">
        <p14:creationId xmlns:p14="http://schemas.microsoft.com/office/powerpoint/2010/main" val="400449588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google.ch/imgres?imgurl=http://www.genethique.org/sites/default/files/styles/602_258/public/onu.png?itok%3DFzURVVcR&amp;imgrefurl=http://www.genethique.org/fr/onu-les-droits-sexuels-et-reproductifs-eriges-en-nouveau-droit-de-lhomme-65094.html&amp;docid=hqfeSkZhuhWlmM&amp;tbnid=39OyUJAAKwfXhM:&amp;vet=10ahUKEwj5g4iB4I3WAhVKKlAKHWa8CzkQMwh9KE4wTg..i&amp;w=602&amp;h=258&amp;hl=fr&amp;bih=865&amp;biw=948&amp;q=comit%C3%A9%20des%20droits%20%C3%A9conomiques%20sociaux%20et%20culturels&amp;ved=0ahUKEwj5g4iB4I3WAhVKKlAKHWa8CzkQMwh9KE4wTg&amp;iact=mrc&amp;uact=8"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smtClean="0"/>
              <a:t>Le Comité des droits économiques, sociaux et culturels </a:t>
            </a:r>
            <a:endParaRPr lang="fr-CH" dirty="0"/>
          </a:p>
        </p:txBody>
      </p:sp>
      <p:sp>
        <p:nvSpPr>
          <p:cNvPr id="3" name="Espace réservé du contenu 2"/>
          <p:cNvSpPr>
            <a:spLocks noGrp="1"/>
          </p:cNvSpPr>
          <p:nvPr>
            <p:ph idx="1"/>
          </p:nvPr>
        </p:nvSpPr>
        <p:spPr/>
        <p:txBody>
          <a:bodyPr/>
          <a:lstStyle/>
          <a:p>
            <a:r>
              <a:rPr lang="fr-CH" dirty="0" smtClean="0"/>
              <a:t>Genèse</a:t>
            </a:r>
          </a:p>
          <a:p>
            <a:r>
              <a:rPr lang="fr-CH" dirty="0" smtClean="0"/>
              <a:t>Le tournant de la Seconde Guerre mondiale</a:t>
            </a:r>
          </a:p>
          <a:p>
            <a:r>
              <a:rPr lang="fr-CH" dirty="0" smtClean="0">
                <a:hlinkClick r:id="rId2"/>
              </a:rPr>
              <a:t>602 × 258 - genethique.org </a:t>
            </a:r>
          </a:p>
          <a:p>
            <a:endParaRPr lang="fr-CH" dirty="0" smtClean="0"/>
          </a:p>
        </p:txBody>
      </p:sp>
    </p:spTree>
    <p:extLst>
      <p:ext uri="{BB962C8B-B14F-4D97-AF65-F5344CB8AC3E}">
        <p14:creationId xmlns:p14="http://schemas.microsoft.com/office/powerpoint/2010/main" val="2872850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a:p>
        </p:txBody>
      </p:sp>
      <p:sp>
        <p:nvSpPr>
          <p:cNvPr id="3" name="Espace réservé du contenu 2"/>
          <p:cNvSpPr>
            <a:spLocks noGrp="1"/>
          </p:cNvSpPr>
          <p:nvPr>
            <p:ph idx="1"/>
          </p:nvPr>
        </p:nvSpPr>
        <p:spPr/>
        <p:txBody>
          <a:bodyPr/>
          <a:lstStyle/>
          <a:p>
            <a:r>
              <a:rPr lang="fr-CH" dirty="0" smtClean="0"/>
              <a:t>Articles 16 à 25: mécanismes de suivi de l’application du Pacte et présentation par les États de rapports sur les progrès accomplis dans l’application du Pacte.</a:t>
            </a:r>
          </a:p>
          <a:p>
            <a:r>
              <a:rPr lang="fr-CH" dirty="0" smtClean="0"/>
              <a:t>Articles 26 à 31: ratification et entrée en vigueur.</a:t>
            </a:r>
          </a:p>
          <a:p>
            <a:endParaRPr lang="fr-CH" dirty="0"/>
          </a:p>
          <a:p>
            <a:r>
              <a:rPr lang="fr-CH" dirty="0" smtClean="0"/>
              <a:t>Ratifié par 164 États au 16 mars 2016.</a:t>
            </a:r>
          </a:p>
          <a:p>
            <a:endParaRPr lang="fr-CH" dirty="0"/>
          </a:p>
          <a:p>
            <a:endParaRPr lang="fr-CH" dirty="0" smtClean="0"/>
          </a:p>
          <a:p>
            <a:endParaRPr lang="fr-CH" dirty="0"/>
          </a:p>
          <a:p>
            <a:endParaRPr lang="fr-CH" dirty="0" smtClean="0"/>
          </a:p>
        </p:txBody>
      </p:sp>
    </p:spTree>
    <p:extLst>
      <p:ext uri="{BB962C8B-B14F-4D97-AF65-F5344CB8AC3E}">
        <p14:creationId xmlns:p14="http://schemas.microsoft.com/office/powerpoint/2010/main" val="274586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dirty="0"/>
          </a:p>
        </p:txBody>
      </p:sp>
      <p:sp>
        <p:nvSpPr>
          <p:cNvPr id="3" name="Espace réservé du contenu 2"/>
          <p:cNvSpPr>
            <a:spLocks noGrp="1"/>
          </p:cNvSpPr>
          <p:nvPr>
            <p:ph idx="1"/>
          </p:nvPr>
        </p:nvSpPr>
        <p:spPr/>
        <p:txBody>
          <a:bodyPr/>
          <a:lstStyle/>
          <a:p>
            <a:r>
              <a:rPr lang="fr-CH" dirty="0" smtClean="0"/>
              <a:t>Principe de réalisation progressive: reconnaît le fait que la réalisation immédiate de certains droits, comme le droit à la santé, qui nécessitent des ressources importantes, peut poser des difficultés à certains États. Mais cette disposition ne doit pas servir à justifier l’absence de réalisation des droits, les États sont tenus d’agir au «maximum de leurs ressources disponibles» pour assurer l’essentiel de chacun des droits.</a:t>
            </a:r>
            <a:endParaRPr lang="fr-CH" dirty="0"/>
          </a:p>
        </p:txBody>
      </p:sp>
    </p:spTree>
    <p:extLst>
      <p:ext uri="{BB962C8B-B14F-4D97-AF65-F5344CB8AC3E}">
        <p14:creationId xmlns:p14="http://schemas.microsoft.com/office/powerpoint/2010/main" val="85676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Le Comité des droits économiques, sociaux et culturels </a:t>
            </a:r>
            <a:endParaRPr lang="fr-CH" dirty="0"/>
          </a:p>
        </p:txBody>
      </p:sp>
      <p:sp>
        <p:nvSpPr>
          <p:cNvPr id="3" name="Espace réservé du contenu 2"/>
          <p:cNvSpPr>
            <a:spLocks noGrp="1"/>
          </p:cNvSpPr>
          <p:nvPr>
            <p:ph idx="1"/>
          </p:nvPr>
        </p:nvSpPr>
        <p:spPr/>
        <p:txBody>
          <a:bodyPr>
            <a:normAutofit fontScale="92500" lnSpcReduction="20000"/>
          </a:bodyPr>
          <a:lstStyle/>
          <a:p>
            <a:r>
              <a:rPr lang="fr-CH" dirty="0" smtClean="0"/>
              <a:t>C’est l’organe chargé de veiller à l’application du Pacte.</a:t>
            </a:r>
          </a:p>
          <a:p>
            <a:r>
              <a:rPr lang="fr-CH" dirty="0" smtClean="0"/>
              <a:t>Contrairement à la plupart des autres organes, n'a pas été établi en vertu de l'instrument correspondant, mais par le Conseil économique et social, en 1985.  </a:t>
            </a:r>
          </a:p>
          <a:p>
            <a:r>
              <a:rPr lang="fr-CH" dirty="0" smtClean="0"/>
              <a:t> 18 membres: élus pour un mandat de quatre ans renouvelable; experts d'une compétence reconnue dans le domaine des droits de l'homme; indépendants; exercent leurs fonctions à titre personnel, et non en tant que représentants des gouvernements.</a:t>
            </a:r>
          </a:p>
          <a:p>
            <a:r>
              <a:rPr lang="fr-CH" dirty="0" smtClean="0"/>
              <a:t>Articles 16 et 17 du Pacte: les États parties présentent au Comité tous les cinq ans des rapports périodiques indiquant les mesures qu'ils ont prises pour assurer la jouissance des droits énoncés dans le Pacte, en précisant le degré de mise en œuvre des droits et les difficultés rencontrées dans l’application du Pacte.</a:t>
            </a:r>
          </a:p>
          <a:p>
            <a:endParaRPr lang="fr-CH" dirty="0" smtClean="0"/>
          </a:p>
          <a:p>
            <a:endParaRPr lang="fr-CH" dirty="0" smtClean="0"/>
          </a:p>
          <a:p>
            <a:endParaRPr lang="fr-CH" dirty="0" smtClean="0"/>
          </a:p>
          <a:p>
            <a:endParaRPr lang="fr-CH" dirty="0"/>
          </a:p>
        </p:txBody>
      </p:sp>
    </p:spTree>
    <p:extLst>
      <p:ext uri="{BB962C8B-B14F-4D97-AF65-F5344CB8AC3E}">
        <p14:creationId xmlns:p14="http://schemas.microsoft.com/office/powerpoint/2010/main" val="271160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Protocole facultatif relatif aux droits économiques, sociaux et culturels</a:t>
            </a:r>
            <a:endParaRPr lang="fr-CH" dirty="0"/>
          </a:p>
        </p:txBody>
      </p:sp>
      <p:sp>
        <p:nvSpPr>
          <p:cNvPr id="3" name="Espace réservé du contenu 2"/>
          <p:cNvSpPr>
            <a:spLocks noGrp="1"/>
          </p:cNvSpPr>
          <p:nvPr>
            <p:ph idx="1"/>
          </p:nvPr>
        </p:nvSpPr>
        <p:spPr/>
        <p:txBody>
          <a:bodyPr/>
          <a:lstStyle/>
          <a:p>
            <a:r>
              <a:rPr lang="fr-CH" dirty="0" smtClean="0"/>
              <a:t>Adopté le 10 décembre 2008, entré en vigueur le 5 mai 2013, 22 États parties à ce jour.</a:t>
            </a:r>
          </a:p>
          <a:p>
            <a:r>
              <a:rPr lang="fr-CH" dirty="0" smtClean="0"/>
              <a:t>Permet à des particuliers ou des groupes de particuliers d’être entendus par le Comité sur des cas concrets de violation par leur pays d’origine de droits énoncés dans le Pacte, au moyen de communications.</a:t>
            </a:r>
            <a:endParaRPr lang="fr-CH" dirty="0"/>
          </a:p>
        </p:txBody>
      </p:sp>
    </p:spTree>
    <p:extLst>
      <p:ext uri="{BB962C8B-B14F-4D97-AF65-F5344CB8AC3E}">
        <p14:creationId xmlns:p14="http://schemas.microsoft.com/office/powerpoint/2010/main" val="178291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I.	Genèse			</a:t>
            </a:r>
            <a:endParaRPr lang="fr-CH" dirty="0"/>
          </a:p>
        </p:txBody>
      </p:sp>
      <p:sp>
        <p:nvSpPr>
          <p:cNvPr id="3" name="Espace réservé du contenu 2"/>
          <p:cNvSpPr>
            <a:spLocks noGrp="1"/>
          </p:cNvSpPr>
          <p:nvPr>
            <p:ph idx="1"/>
          </p:nvPr>
        </p:nvSpPr>
        <p:spPr/>
        <p:txBody>
          <a:bodyPr/>
          <a:lstStyle/>
          <a:p>
            <a:r>
              <a:rPr lang="fr-CH" dirty="0" smtClean="0"/>
              <a:t>Le Pacte international relatif aux droits économiques, sociaux et culturels fait partie de ce que l’on appelle la Charte internationale des droits de l’homme (International Bill of </a:t>
            </a:r>
            <a:r>
              <a:rPr lang="fr-CH" dirty="0" err="1" smtClean="0"/>
              <a:t>Human</a:t>
            </a:r>
            <a:r>
              <a:rPr lang="fr-CH" dirty="0" smtClean="0"/>
              <a:t> </a:t>
            </a:r>
            <a:r>
              <a:rPr lang="fr-CH" dirty="0" err="1" smtClean="0"/>
              <a:t>Rights</a:t>
            </a:r>
            <a:r>
              <a:rPr lang="fr-CH" dirty="0" smtClean="0"/>
              <a:t>), ensemble de textes internationaux fondamentaux qui comprend:</a:t>
            </a:r>
          </a:p>
          <a:p>
            <a:pPr>
              <a:buFontTx/>
              <a:buChar char="-"/>
            </a:pPr>
            <a:r>
              <a:rPr lang="fr-CH" dirty="0" smtClean="0"/>
              <a:t>La Déclaration universelle des droits de l’homme</a:t>
            </a:r>
          </a:p>
          <a:p>
            <a:pPr>
              <a:buFontTx/>
              <a:buChar char="-"/>
            </a:pPr>
            <a:r>
              <a:rPr lang="fr-CH" dirty="0" smtClean="0"/>
              <a:t> le Pacte international relatif aux droits civils et politiques</a:t>
            </a:r>
          </a:p>
          <a:p>
            <a:pPr>
              <a:buFontTx/>
              <a:buChar char="-"/>
            </a:pPr>
            <a:r>
              <a:rPr lang="fr-CH" dirty="0" smtClean="0"/>
              <a:t>Le Pacte international relatif aux droits économiques, sociaux et culturels</a:t>
            </a:r>
          </a:p>
          <a:p>
            <a:pPr marL="0" indent="0">
              <a:buNone/>
            </a:pPr>
            <a:endParaRPr lang="fr-CH" dirty="0"/>
          </a:p>
        </p:txBody>
      </p:sp>
    </p:spTree>
    <p:extLst>
      <p:ext uri="{BB962C8B-B14F-4D97-AF65-F5344CB8AC3E}">
        <p14:creationId xmlns:p14="http://schemas.microsoft.com/office/powerpoint/2010/main" val="2597400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CH" dirty="0" smtClean="0"/>
              <a:t>Deux grandes familles de droits</a:t>
            </a:r>
            <a:br>
              <a:rPr lang="fr-CH" dirty="0" smtClean="0"/>
            </a:br>
            <a:r>
              <a:rPr lang="fr-CH" sz="2800" dirty="0" smtClean="0"/>
              <a:t>Si on considère généralement aujourd’hui que les deux grandes catégories de droits font partie intégrante de l’État de droit moderne, leurs origines philosophiques, politiques et historiques sont distinctes.</a:t>
            </a:r>
            <a:endParaRPr lang="fr-CH" dirty="0"/>
          </a:p>
        </p:txBody>
      </p:sp>
      <p:sp>
        <p:nvSpPr>
          <p:cNvPr id="5" name="Espace réservé du texte 4"/>
          <p:cNvSpPr>
            <a:spLocks noGrp="1"/>
          </p:cNvSpPr>
          <p:nvPr>
            <p:ph type="body" idx="1"/>
          </p:nvPr>
        </p:nvSpPr>
        <p:spPr>
          <a:xfrm>
            <a:off x="839788" y="1820779"/>
            <a:ext cx="5157787" cy="684296"/>
          </a:xfrm>
        </p:spPr>
        <p:txBody>
          <a:bodyPr>
            <a:normAutofit fontScale="77500" lnSpcReduction="20000"/>
          </a:bodyPr>
          <a:lstStyle/>
          <a:p>
            <a:endParaRPr lang="fr-CH" dirty="0" smtClean="0"/>
          </a:p>
          <a:p>
            <a:r>
              <a:rPr lang="fr-CH" sz="3100" dirty="0" smtClean="0"/>
              <a:t>Les droits civils et politiques </a:t>
            </a:r>
          </a:p>
          <a:p>
            <a:endParaRPr lang="fr-CH" dirty="0"/>
          </a:p>
        </p:txBody>
      </p:sp>
      <p:sp>
        <p:nvSpPr>
          <p:cNvPr id="6" name="Espace réservé du contenu 5"/>
          <p:cNvSpPr>
            <a:spLocks noGrp="1"/>
          </p:cNvSpPr>
          <p:nvPr>
            <p:ph sz="half" idx="2"/>
          </p:nvPr>
        </p:nvSpPr>
        <p:spPr/>
        <p:txBody>
          <a:bodyPr/>
          <a:lstStyle/>
          <a:p>
            <a:r>
              <a:rPr lang="fr-CH" dirty="0" smtClean="0"/>
              <a:t>Embryonnaires dans le droit coutumier anglais, se développent fin XVIIIe et sont reconnus par les révolutions américaine et française.</a:t>
            </a:r>
          </a:p>
        </p:txBody>
      </p:sp>
      <p:sp>
        <p:nvSpPr>
          <p:cNvPr id="7" name="Espace réservé du texte 6"/>
          <p:cNvSpPr>
            <a:spLocks noGrp="1"/>
          </p:cNvSpPr>
          <p:nvPr>
            <p:ph type="body" sz="quarter" idx="3"/>
          </p:nvPr>
        </p:nvSpPr>
        <p:spPr>
          <a:xfrm>
            <a:off x="6172200" y="1820779"/>
            <a:ext cx="5183188" cy="684296"/>
          </a:xfrm>
        </p:spPr>
        <p:txBody>
          <a:bodyPr>
            <a:normAutofit lnSpcReduction="10000"/>
          </a:bodyPr>
          <a:lstStyle/>
          <a:p>
            <a:r>
              <a:rPr lang="fr-CH" dirty="0" smtClean="0"/>
              <a:t>Les droits économiques, sociaux et culturels</a:t>
            </a:r>
            <a:endParaRPr lang="fr-CH" dirty="0"/>
          </a:p>
        </p:txBody>
      </p:sp>
      <p:sp>
        <p:nvSpPr>
          <p:cNvPr id="8" name="Espace réservé du contenu 7"/>
          <p:cNvSpPr>
            <a:spLocks noGrp="1"/>
          </p:cNvSpPr>
          <p:nvPr>
            <p:ph sz="quarter" idx="4"/>
          </p:nvPr>
        </p:nvSpPr>
        <p:spPr/>
        <p:txBody>
          <a:bodyPr/>
          <a:lstStyle/>
          <a:p>
            <a:r>
              <a:rPr lang="fr-CH" dirty="0" smtClean="0"/>
              <a:t>Historiquement, la plupart de ces droits sont reconnus après la Seconde guerre mondiale, mais on en voit certaines prémisses dès la période de la Révolution française, notamment à l’art. 21 de la Déclaration des droits de l’homme et du citoyen de 1993.</a:t>
            </a:r>
            <a:endParaRPr lang="fr-CH" dirty="0"/>
          </a:p>
        </p:txBody>
      </p:sp>
    </p:spTree>
    <p:extLst>
      <p:ext uri="{BB962C8B-B14F-4D97-AF65-F5344CB8AC3E}">
        <p14:creationId xmlns:p14="http://schemas.microsoft.com/office/powerpoint/2010/main" val="2214610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endParaRPr lang="fr-CH"/>
          </a:p>
        </p:txBody>
      </p:sp>
      <p:sp>
        <p:nvSpPr>
          <p:cNvPr id="10" name="Espace réservé du contenu 9"/>
          <p:cNvSpPr>
            <a:spLocks noGrp="1"/>
          </p:cNvSpPr>
          <p:nvPr>
            <p:ph sz="half" idx="1"/>
          </p:nvPr>
        </p:nvSpPr>
        <p:spPr/>
        <p:txBody>
          <a:bodyPr>
            <a:normAutofit fontScale="92500" lnSpcReduction="20000"/>
          </a:bodyPr>
          <a:lstStyle/>
          <a:p>
            <a:r>
              <a:rPr lang="fr-CH" dirty="0" smtClean="0"/>
              <a:t>Droits de «première génération» qui recouvrent la sûreté, la propriété et la résistance à l’oppression</a:t>
            </a:r>
          </a:p>
          <a:p>
            <a:r>
              <a:rPr lang="fr-CH" dirty="0" smtClean="0"/>
              <a:t>«droits-libertés», droits «contre l’État», inspirés de la philosophie politique libérale.</a:t>
            </a:r>
          </a:p>
          <a:p>
            <a:r>
              <a:rPr lang="fr-CH" dirty="0" smtClean="0"/>
              <a:t>Après la Seconde Guerre mondiale, les pays du Bloc de l’Ouest auront tendance à privilégier le Pacte international relatif aux droits civils et politiques</a:t>
            </a:r>
            <a:endParaRPr lang="fr-CH" dirty="0"/>
          </a:p>
        </p:txBody>
      </p:sp>
      <p:sp>
        <p:nvSpPr>
          <p:cNvPr id="11" name="Espace réservé du contenu 10"/>
          <p:cNvSpPr>
            <a:spLocks noGrp="1"/>
          </p:cNvSpPr>
          <p:nvPr>
            <p:ph sz="half" idx="2"/>
          </p:nvPr>
        </p:nvSpPr>
        <p:spPr/>
        <p:txBody>
          <a:bodyPr>
            <a:normAutofit fontScale="92500" lnSpcReduction="20000"/>
          </a:bodyPr>
          <a:lstStyle/>
          <a:p>
            <a:r>
              <a:rPr lang="fr-CH" dirty="0" smtClean="0"/>
              <a:t>Droits de «deuxième génération», centrés sur la dignité et le bien-être de la personne humaine.</a:t>
            </a:r>
            <a:endParaRPr lang="fr-CH" dirty="0"/>
          </a:p>
          <a:p>
            <a:r>
              <a:rPr lang="fr-CH" dirty="0" smtClean="0"/>
              <a:t>«droits-créances», droits «sur l’État», inspirés de la philosophie politique socialiste au sens large. Le respect de ces droits nécessitent l’intervention de l’État.</a:t>
            </a:r>
          </a:p>
          <a:p>
            <a:r>
              <a:rPr lang="fr-CH" dirty="0" smtClean="0"/>
              <a:t>Après la Seconde Guerre mondiale, les pays du Bloc de l’Est auront tendance à privilégier le Pacte international relatif aux droits économiques, sociaux et culturels </a:t>
            </a:r>
            <a:endParaRPr lang="fr-CH" dirty="0"/>
          </a:p>
        </p:txBody>
      </p:sp>
    </p:spTree>
    <p:extLst>
      <p:ext uri="{BB962C8B-B14F-4D97-AF65-F5344CB8AC3E}">
        <p14:creationId xmlns:p14="http://schemas.microsoft.com/office/powerpoint/2010/main" val="3716361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CH" dirty="0" smtClean="0"/>
              <a:t>II. Le tournant de la Seconde Guerre mondiale</a:t>
            </a:r>
            <a:endParaRPr lang="fr-CH" dirty="0"/>
          </a:p>
        </p:txBody>
      </p:sp>
      <p:sp>
        <p:nvSpPr>
          <p:cNvPr id="6" name="Espace réservé du contenu 5"/>
          <p:cNvSpPr>
            <a:spLocks noGrp="1"/>
          </p:cNvSpPr>
          <p:nvPr>
            <p:ph idx="1"/>
          </p:nvPr>
        </p:nvSpPr>
        <p:spPr/>
        <p:txBody>
          <a:bodyPr>
            <a:normAutofit fontScale="92500"/>
          </a:bodyPr>
          <a:lstStyle/>
          <a:p>
            <a:r>
              <a:rPr lang="fr-CH" dirty="0" smtClean="0"/>
              <a:t>Sur le plan international, la protection des droits de l’homme avant la Seconde guerre mondiale est encore fragmentée, la Société des Nations et l’Organisation du Travail ne protégeant que certaines catégories de personnes (minorités nationales, catégories de travailleurs)</a:t>
            </a:r>
          </a:p>
          <a:p>
            <a:r>
              <a:rPr lang="fr-CH" dirty="0" smtClean="0"/>
              <a:t>Choc sans précédent de la Seconde guerre mondiale, protestation de la conscience humaine contre les crimes et les atrocités du nazisme et son mépris des principes de toute humanité. </a:t>
            </a:r>
            <a:endParaRPr lang="fr-CH" dirty="0"/>
          </a:p>
          <a:p>
            <a:r>
              <a:rPr lang="fr-CH" dirty="0" smtClean="0"/>
              <a:t>Il s’agit alors pour la communauté internationale, selon la formule du </a:t>
            </a:r>
            <a:r>
              <a:rPr lang="fr-CH" dirty="0" smtClean="0"/>
              <a:t>juriste gaulliste </a:t>
            </a:r>
            <a:r>
              <a:rPr lang="fr-CH" dirty="0" smtClean="0"/>
              <a:t>français René Cassin, un des auteurs de la Déclaration universelle des droits de l’homme, de «protéger tout l’homme et protéger les droits de tous les hommes».</a:t>
            </a:r>
          </a:p>
        </p:txBody>
      </p:sp>
    </p:spTree>
    <p:extLst>
      <p:ext uri="{BB962C8B-B14F-4D97-AF65-F5344CB8AC3E}">
        <p14:creationId xmlns:p14="http://schemas.microsoft.com/office/powerpoint/2010/main" val="16637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a:p>
        </p:txBody>
      </p:sp>
      <p:sp>
        <p:nvSpPr>
          <p:cNvPr id="3" name="Espace réservé du contenu 2"/>
          <p:cNvSpPr>
            <a:spLocks noGrp="1"/>
          </p:cNvSpPr>
          <p:nvPr>
            <p:ph idx="1"/>
          </p:nvPr>
        </p:nvSpPr>
        <p:spPr/>
        <p:txBody>
          <a:bodyPr>
            <a:normAutofit fontScale="92500" lnSpcReduction="20000"/>
          </a:bodyPr>
          <a:lstStyle/>
          <a:p>
            <a:r>
              <a:rPr lang="fr-CH" dirty="0" smtClean="0"/>
              <a:t>L’idée s’impose de consacrer les droits de tous les êtres humains, sans discrimination aucune, en tout lieu, quel que soit le régime du pays où ils vivent.</a:t>
            </a:r>
          </a:p>
          <a:p>
            <a:r>
              <a:rPr lang="fr-CH" dirty="0" smtClean="0"/>
              <a:t>La Commission des droits de l’homme autorise début 47 la rédaction d’un projet préliminaire de «déclaration internationale des droits de l’homme». Le comité de rédaction désigné par celle-ci décide d’établir deux document de travail, l’un sous la forme d’une «déclaration» définissant des normes et des principes généraux, l’autre sous la forme d’une «convention», bientôt rebaptisée «pacte», qui énonce des droits spécifiques et leurs limitations».</a:t>
            </a:r>
          </a:p>
          <a:p>
            <a:r>
              <a:rPr lang="fr-CH" dirty="0" smtClean="0"/>
              <a:t>La Déclaration universelle des droits de l’homme, adoptée le 10 décembre 1948, est définie comme «l’idéal à atteindre par tous les peuples». Elle énumère des droits fondamentaux, civils, politiques, économiques, sociaux et culturels, dont devraient bénéficier tous les êtres humains dans tous les pays du monde. </a:t>
            </a:r>
          </a:p>
          <a:p>
            <a:pPr marL="0" indent="0">
              <a:buNone/>
            </a:pPr>
            <a:endParaRPr lang="fr-CH" dirty="0"/>
          </a:p>
        </p:txBody>
      </p:sp>
    </p:spTree>
    <p:extLst>
      <p:ext uri="{BB962C8B-B14F-4D97-AF65-F5344CB8AC3E}">
        <p14:creationId xmlns:p14="http://schemas.microsoft.com/office/powerpoint/2010/main" val="8731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a:p>
        </p:txBody>
      </p:sp>
      <p:sp>
        <p:nvSpPr>
          <p:cNvPr id="3" name="Espace réservé du contenu 2"/>
          <p:cNvSpPr>
            <a:spLocks noGrp="1"/>
          </p:cNvSpPr>
          <p:nvPr>
            <p:ph idx="1"/>
          </p:nvPr>
        </p:nvSpPr>
        <p:spPr/>
        <p:txBody>
          <a:bodyPr>
            <a:normAutofit fontScale="92500"/>
          </a:bodyPr>
          <a:lstStyle/>
          <a:p>
            <a:r>
              <a:rPr lang="fr-CH" dirty="0" smtClean="0"/>
              <a:t>Faute de temps pour examiner le projet de pacte, seul le projet de déclaration a été soumis à l’Assemblée, mais celle-ci demande à la Commission des droits de l’homme, le jour même de l’adoption de la Déclaration, de donner la priorité à l’élaboration d’un projet de pacte relatif aux droits de l’homme.</a:t>
            </a:r>
          </a:p>
          <a:p>
            <a:r>
              <a:rPr lang="fr-CH" dirty="0" smtClean="0"/>
              <a:t>L’Assemblée réaffirme l’indivisibilité des droits en 1950: «la jouissance des libertés civiques et politique et celle des droits économiques, sociaux et culturels sont liées entre elles et se conditionnent mutuellement».</a:t>
            </a:r>
          </a:p>
          <a:p>
            <a:r>
              <a:rPr lang="fr-CH" dirty="0" smtClean="0"/>
              <a:t>En 1952, elle prie la Commission de «rédiger... deux pactes internationaux relatifs aux droits de l'homme, l'un portant sur les droits civils et politiques, l'autre sur les droits économiques, sociaux et culturels».</a:t>
            </a:r>
          </a:p>
          <a:p>
            <a:pPr marL="0" indent="0">
              <a:buNone/>
            </a:pPr>
            <a:endParaRPr lang="fr-CH" dirty="0" smtClean="0"/>
          </a:p>
          <a:p>
            <a:endParaRPr lang="fr-CH" dirty="0" smtClean="0"/>
          </a:p>
          <a:p>
            <a:endParaRPr lang="fr-CH" dirty="0"/>
          </a:p>
        </p:txBody>
      </p:sp>
    </p:spTree>
    <p:extLst>
      <p:ext uri="{BB962C8B-B14F-4D97-AF65-F5344CB8AC3E}">
        <p14:creationId xmlns:p14="http://schemas.microsoft.com/office/powerpoint/2010/main" val="101127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a:p>
        </p:txBody>
      </p:sp>
      <p:sp>
        <p:nvSpPr>
          <p:cNvPr id="3" name="Espace réservé du contenu 2"/>
          <p:cNvSpPr>
            <a:spLocks noGrp="1"/>
          </p:cNvSpPr>
          <p:nvPr>
            <p:ph idx="1"/>
          </p:nvPr>
        </p:nvSpPr>
        <p:spPr/>
        <p:txBody>
          <a:bodyPr>
            <a:normAutofit/>
          </a:bodyPr>
          <a:lstStyle/>
          <a:p>
            <a:r>
              <a:rPr lang="fr-CH" dirty="0" smtClean="0"/>
              <a:t>En 1966, les États membres sont parvenus à un consensus sur la teneur précise des deux Pactes qui sont alors adoptés. Ils entreront en vigueur en 1976.</a:t>
            </a:r>
          </a:p>
          <a:p>
            <a:r>
              <a:rPr lang="fr-CH" dirty="0" smtClean="0"/>
              <a:t>Les deux Pactes ont été la source d’un grand nombre d’instruments adoptés dans le cadre de l’ONU qui ont précisé les règles de droit international applicables dans des domaines comme les droits des femmes, la protection contre la discrimination raciale, la protection des travailleurs migrants, les droits des enfants, etc.</a:t>
            </a:r>
          </a:p>
          <a:p>
            <a:endParaRPr lang="fr-CH" dirty="0"/>
          </a:p>
        </p:txBody>
      </p:sp>
    </p:spTree>
    <p:extLst>
      <p:ext uri="{BB962C8B-B14F-4D97-AF65-F5344CB8AC3E}">
        <p14:creationId xmlns:p14="http://schemas.microsoft.com/office/powerpoint/2010/main" val="2694373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III. Le Pacte international relatif aux droits économiques, sociaux et culturels </a:t>
            </a:r>
            <a:endParaRPr lang="fr-CH" dirty="0"/>
          </a:p>
        </p:txBody>
      </p:sp>
      <p:sp>
        <p:nvSpPr>
          <p:cNvPr id="3" name="Espace réservé du contenu 2"/>
          <p:cNvSpPr>
            <a:spLocks noGrp="1"/>
          </p:cNvSpPr>
          <p:nvPr>
            <p:ph idx="1"/>
          </p:nvPr>
        </p:nvSpPr>
        <p:spPr/>
        <p:txBody>
          <a:bodyPr>
            <a:normAutofit fontScale="92500" lnSpcReduction="10000"/>
          </a:bodyPr>
          <a:lstStyle/>
          <a:p>
            <a:r>
              <a:rPr lang="fr-CH" dirty="0" smtClean="0"/>
              <a:t>5 parties</a:t>
            </a:r>
          </a:p>
          <a:p>
            <a:pPr>
              <a:buFontTx/>
              <a:buChar char="-"/>
            </a:pPr>
            <a:r>
              <a:rPr lang="fr-CH" dirty="0" smtClean="0"/>
              <a:t>Article premier: protège le droit de tous les peuples de disposer d'eux-mêmes, y compris le droit de déterminer librement leur statut politique, d’assurer librement leur développement économique, social et culturel et de disposer librement de leurs richesses et de leurs ressources naturelles.</a:t>
            </a:r>
          </a:p>
          <a:p>
            <a:pPr>
              <a:buFontTx/>
              <a:buChar char="-"/>
            </a:pPr>
            <a:r>
              <a:rPr lang="fr-CH" dirty="0" smtClean="0"/>
              <a:t>Articles 2 à 5: égalité entre les hommes et les femmes dans l’exercice des droits; établit le principe de réalisation progressive.</a:t>
            </a:r>
          </a:p>
          <a:p>
            <a:pPr>
              <a:buFontTx/>
              <a:buChar char="-"/>
            </a:pPr>
            <a:r>
              <a:rPr lang="fr-CH" dirty="0" smtClean="0"/>
              <a:t>Articles 6 à 15: énoncent les droits protégés par le Pacte (droit au travail, droit à des conditions de travail justes et favorables, liberté d’association, droit de grève, droit à la sécurité sociale, protection de la famille et maternité, droit à un niveau de vie suffisant, droit à la sécurité alimentaire, droit à la santé, droit à l’éducation, droits scientifiques et culturels…)</a:t>
            </a:r>
          </a:p>
          <a:p>
            <a:pPr>
              <a:buFontTx/>
              <a:buChar char="-"/>
            </a:pPr>
            <a:endParaRPr lang="fr-CH" dirty="0" smtClean="0"/>
          </a:p>
        </p:txBody>
      </p:sp>
    </p:spTree>
    <p:extLst>
      <p:ext uri="{BB962C8B-B14F-4D97-AF65-F5344CB8AC3E}">
        <p14:creationId xmlns:p14="http://schemas.microsoft.com/office/powerpoint/2010/main" val="1212743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1304</Words>
  <Application>Microsoft Office PowerPoint</Application>
  <PresentationFormat>Grand écran</PresentationFormat>
  <Paragraphs>56</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Le Comité des droits économiques, sociaux et culturels </vt:lpstr>
      <vt:lpstr>I. Genèse   </vt:lpstr>
      <vt:lpstr>Deux grandes familles de droits Si on considère généralement aujourd’hui que les deux grandes catégories de droits font partie intégrante de l’État de droit moderne, leurs origines philosophiques, politiques et historiques sont distinctes.</vt:lpstr>
      <vt:lpstr>Présentation PowerPoint</vt:lpstr>
      <vt:lpstr>II. Le tournant de la Seconde Guerre mondiale</vt:lpstr>
      <vt:lpstr>Présentation PowerPoint</vt:lpstr>
      <vt:lpstr>Présentation PowerPoint</vt:lpstr>
      <vt:lpstr>Présentation PowerPoint</vt:lpstr>
      <vt:lpstr>III. Le Pacte international relatif aux droits économiques, sociaux et culturels </vt:lpstr>
      <vt:lpstr>Présentation PowerPoint</vt:lpstr>
      <vt:lpstr>Présentation PowerPoint</vt:lpstr>
      <vt:lpstr>Le Comité des droits économiques, sociaux et culturels </vt:lpstr>
      <vt:lpstr>Protocole facultatif relatif aux droits économiques, sociaux et culturels</vt:lpstr>
    </vt:vector>
  </TitlesOfParts>
  <Company>UNOG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Comité des droits économiques, sociaux et culturels</dc:title>
  <dc:creator>Jean URVOY DE CLOSMADEUC</dc:creator>
  <cp:lastModifiedBy>Jean URVOY DE CLOSMADEUC</cp:lastModifiedBy>
  <cp:revision>14</cp:revision>
  <dcterms:created xsi:type="dcterms:W3CDTF">2017-09-05T09:35:56Z</dcterms:created>
  <dcterms:modified xsi:type="dcterms:W3CDTF">2018-01-30T10:21:55Z</dcterms:modified>
</cp:coreProperties>
</file>